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21597938" cy="43200638"/>
  <p:notesSz cx="21142325" cy="42741850"/>
  <p:embeddedFontLst>
    <p:embeddedFont>
      <p:font typeface="Cambria Math" panose="02040503050406030204" pitchFamily="18" charset="0"/>
      <p:regular r:id="rId3"/>
    </p:embeddedFont>
    <p:embeddedFont>
      <p:font typeface="Calibri Light" panose="020F0302020204030204" pitchFamily="34" charset="0"/>
      <p:regular r:id="rId4"/>
      <p:italic r:id="rId5"/>
    </p:embeddedFont>
    <p:embeddedFont>
      <p:font typeface="Calibri" panose="020F0502020204030204" pitchFamily="34" charset="0"/>
      <p:regular r:id="rId6"/>
      <p:bold r:id="rId7"/>
      <p:italic r:id="rId8"/>
      <p:boldItalic r:id="rId9"/>
    </p:embeddedFont>
  </p:embeddedFontLst>
  <p:defaultTextStyle>
    <a:defPPr>
      <a:defRPr lang="en-US"/>
    </a:defPPr>
    <a:lvl1pPr marL="0" algn="l" defTabSz="3110332" rtl="0" eaLnBrk="1" latinLnBrk="0" hangingPunct="1">
      <a:defRPr sz="6123" kern="1200">
        <a:solidFill>
          <a:schemeClr val="tx1"/>
        </a:solidFill>
        <a:latin typeface="+mn-lt"/>
        <a:ea typeface="+mn-ea"/>
        <a:cs typeface="+mn-cs"/>
      </a:defRPr>
    </a:lvl1pPr>
    <a:lvl2pPr marL="1555166" algn="l" defTabSz="3110332" rtl="0" eaLnBrk="1" latinLnBrk="0" hangingPunct="1">
      <a:defRPr sz="6123" kern="1200">
        <a:solidFill>
          <a:schemeClr val="tx1"/>
        </a:solidFill>
        <a:latin typeface="+mn-lt"/>
        <a:ea typeface="+mn-ea"/>
        <a:cs typeface="+mn-cs"/>
      </a:defRPr>
    </a:lvl2pPr>
    <a:lvl3pPr marL="3110332" algn="l" defTabSz="3110332" rtl="0" eaLnBrk="1" latinLnBrk="0" hangingPunct="1">
      <a:defRPr sz="6123" kern="1200">
        <a:solidFill>
          <a:schemeClr val="tx1"/>
        </a:solidFill>
        <a:latin typeface="+mn-lt"/>
        <a:ea typeface="+mn-ea"/>
        <a:cs typeface="+mn-cs"/>
      </a:defRPr>
    </a:lvl3pPr>
    <a:lvl4pPr marL="4665497" algn="l" defTabSz="3110332" rtl="0" eaLnBrk="1" latinLnBrk="0" hangingPunct="1">
      <a:defRPr sz="6123" kern="1200">
        <a:solidFill>
          <a:schemeClr val="tx1"/>
        </a:solidFill>
        <a:latin typeface="+mn-lt"/>
        <a:ea typeface="+mn-ea"/>
        <a:cs typeface="+mn-cs"/>
      </a:defRPr>
    </a:lvl4pPr>
    <a:lvl5pPr marL="6220663" algn="l" defTabSz="3110332" rtl="0" eaLnBrk="1" latinLnBrk="0" hangingPunct="1">
      <a:defRPr sz="6123" kern="1200">
        <a:solidFill>
          <a:schemeClr val="tx1"/>
        </a:solidFill>
        <a:latin typeface="+mn-lt"/>
        <a:ea typeface="+mn-ea"/>
        <a:cs typeface="+mn-cs"/>
      </a:defRPr>
    </a:lvl5pPr>
    <a:lvl6pPr marL="7775829" algn="l" defTabSz="3110332" rtl="0" eaLnBrk="1" latinLnBrk="0" hangingPunct="1">
      <a:defRPr sz="6123" kern="1200">
        <a:solidFill>
          <a:schemeClr val="tx1"/>
        </a:solidFill>
        <a:latin typeface="+mn-lt"/>
        <a:ea typeface="+mn-ea"/>
        <a:cs typeface="+mn-cs"/>
      </a:defRPr>
    </a:lvl6pPr>
    <a:lvl7pPr marL="9330995" algn="l" defTabSz="3110332" rtl="0" eaLnBrk="1" latinLnBrk="0" hangingPunct="1">
      <a:defRPr sz="6123" kern="1200">
        <a:solidFill>
          <a:schemeClr val="tx1"/>
        </a:solidFill>
        <a:latin typeface="+mn-lt"/>
        <a:ea typeface="+mn-ea"/>
        <a:cs typeface="+mn-cs"/>
      </a:defRPr>
    </a:lvl7pPr>
    <a:lvl8pPr marL="10886161" algn="l" defTabSz="3110332" rtl="0" eaLnBrk="1" latinLnBrk="0" hangingPunct="1">
      <a:defRPr sz="6123" kern="1200">
        <a:solidFill>
          <a:schemeClr val="tx1"/>
        </a:solidFill>
        <a:latin typeface="+mn-lt"/>
        <a:ea typeface="+mn-ea"/>
        <a:cs typeface="+mn-cs"/>
      </a:defRPr>
    </a:lvl8pPr>
    <a:lvl9pPr marL="12441326" algn="l" defTabSz="3110332" rtl="0" eaLnBrk="1" latinLnBrk="0" hangingPunct="1">
      <a:defRPr sz="612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45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Jason\Documents\Cornell_Robot_SVN\Trunk\Biped_III\Actuator_Optimization\Motor_Comparisons_Post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baseline="0" dirty="0" smtClean="0"/>
              <a:t>Comparison of ten </a:t>
            </a:r>
            <a:r>
              <a:rPr lang="en-US" sz="2400" b="1" baseline="0" dirty="0"/>
              <a:t>small high-torque brushless DC motors</a:t>
            </a:r>
            <a:endParaRPr lang="en-US" sz="2400" b="1" dirty="0"/>
          </a:p>
        </c:rich>
      </c:tx>
      <c:layout>
        <c:manualLayout>
          <c:xMode val="edge"/>
          <c:yMode val="edge"/>
          <c:x val="0.15430959514285544"/>
          <c:y val="3.00823168148720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502430884757003E-2"/>
          <c:y val="2.8517715117273947E-2"/>
          <c:w val="0.94774729744201947"/>
          <c:h val="0.81015601295901918"/>
        </c:manualLayout>
      </c:layout>
      <c:barChart>
        <c:barDir val="col"/>
        <c:grouping val="clustered"/>
        <c:varyColors val="0"/>
        <c:ser>
          <c:idx val="0"/>
          <c:order val="0"/>
          <c:tx>
            <c:strRef>
              <c:f>Sheet1!$B$1</c:f>
              <c:strCache>
                <c:ptCount val="1"/>
                <c:pt idx="0">
                  <c:v>EC30</c:v>
                </c:pt>
              </c:strCache>
            </c:strRef>
          </c:tx>
          <c:spPr>
            <a:solidFill>
              <a:schemeClr val="accent1"/>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Sheet1!$B$2:$B$22</c15:sqref>
                  </c15:fullRef>
                </c:ext>
              </c:extLst>
              <c:f>(Sheet1!$B$2,Sheet1!$B$4,Sheet1!$B$10,Sheet1!$B$14,Sheet1!$B$16)</c:f>
              <c:numCache>
                <c:formatCode>General</c:formatCode>
                <c:ptCount val="5"/>
                <c:pt idx="0">
                  <c:v>0.27100000000000002</c:v>
                </c:pt>
                <c:pt idx="1">
                  <c:v>1.1599999999999999E-2</c:v>
                </c:pt>
                <c:pt idx="2">
                  <c:v>4.3618993343621314E-2</c:v>
                </c:pt>
                <c:pt idx="3" formatCode="0.00E+00">
                  <c:v>0.17502212660502992</c:v>
                </c:pt>
                <c:pt idx="4" formatCode="0.00E+00">
                  <c:v>3.3299999999999996E-2</c:v>
                </c:pt>
              </c:numCache>
            </c:numRef>
          </c:val>
        </c:ser>
        <c:ser>
          <c:idx val="1"/>
          <c:order val="1"/>
          <c:tx>
            <c:strRef>
              <c:f>Sheet1!$C$1</c:f>
              <c:strCache>
                <c:ptCount val="1"/>
                <c:pt idx="0">
                  <c:v>Neu 1905</c:v>
                </c:pt>
              </c:strCache>
            </c:strRef>
          </c:tx>
          <c:spPr>
            <a:solidFill>
              <a:schemeClr val="accent2"/>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Sheet1!$C$2:$C$22</c15:sqref>
                  </c15:fullRef>
                </c:ext>
              </c:extLst>
              <c:f>(Sheet1!$C$2,Sheet1!$C$4,Sheet1!$C$10,Sheet1!$C$14,Sheet1!$C$16)</c:f>
              <c:numCache>
                <c:formatCode>General</c:formatCode>
                <c:ptCount val="5"/>
                <c:pt idx="0">
                  <c:v>0.19900000000000001</c:v>
                </c:pt>
                <c:pt idx="1">
                  <c:v>1.0999999999999999E-2</c:v>
                </c:pt>
                <c:pt idx="2">
                  <c:v>5.0269274910227216E-2</c:v>
                </c:pt>
                <c:pt idx="3" formatCode="0.00E+00">
                  <c:v>0.35615354174910968</c:v>
                </c:pt>
                <c:pt idx="4" formatCode="0.00E+00">
                  <c:v>0.09</c:v>
                </c:pt>
              </c:numCache>
            </c:numRef>
          </c:val>
        </c:ser>
        <c:ser>
          <c:idx val="2"/>
          <c:order val="2"/>
          <c:tx>
            <c:strRef>
              <c:f>Sheet1!$D$1</c:f>
              <c:strCache>
                <c:ptCount val="1"/>
                <c:pt idx="0">
                  <c:v>Neu 1910</c:v>
                </c:pt>
              </c:strCache>
            </c:strRef>
          </c:tx>
          <c:spPr>
            <a:solidFill>
              <a:schemeClr val="accent3"/>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Sheet1!$D$2:$D$22</c15:sqref>
                  </c15:fullRef>
                </c:ext>
              </c:extLst>
              <c:f>(Sheet1!$D$2,Sheet1!$D$4,Sheet1!$D$10,Sheet1!$D$14,Sheet1!$D$16)</c:f>
              <c:numCache>
                <c:formatCode>General</c:formatCode>
                <c:ptCount val="5"/>
                <c:pt idx="0">
                  <c:v>0.32400000000000001</c:v>
                </c:pt>
                <c:pt idx="1">
                  <c:v>1.7999999999999999E-2</c:v>
                </c:pt>
                <c:pt idx="2">
                  <c:v>0.10875370532102634</c:v>
                </c:pt>
                <c:pt idx="3" formatCode="0.00E+00">
                  <c:v>0.1395069419722321</c:v>
                </c:pt>
                <c:pt idx="4" formatCode="0.00E+00">
                  <c:v>0.16500000000000001</c:v>
                </c:pt>
              </c:numCache>
            </c:numRef>
          </c:val>
        </c:ser>
        <c:ser>
          <c:idx val="3"/>
          <c:order val="3"/>
          <c:tx>
            <c:strRef>
              <c:f>Sheet1!$E$1</c:f>
              <c:strCache>
                <c:ptCount val="1"/>
                <c:pt idx="0">
                  <c:v>HT02001</c:v>
                </c:pt>
              </c:strCache>
            </c:strRef>
          </c:tx>
          <c:spPr>
            <a:solidFill>
              <a:schemeClr val="accent4"/>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Sheet1!$E$2:$E$22</c15:sqref>
                  </c15:fullRef>
                </c:ext>
              </c:extLst>
              <c:f>(Sheet1!$E$2,Sheet1!$E$4,Sheet1!$E$10,Sheet1!$E$14,Sheet1!$E$16)</c:f>
              <c:numCache>
                <c:formatCode>General</c:formatCode>
                <c:ptCount val="5"/>
                <c:pt idx="0">
                  <c:v>0.28000000000000003</c:v>
                </c:pt>
                <c:pt idx="1">
                  <c:v>1.9699999999999999E-2</c:v>
                </c:pt>
                <c:pt idx="2">
                  <c:v>6.5814518171441752E-2</c:v>
                </c:pt>
                <c:pt idx="3" formatCode="0.00E+00">
                  <c:v>0.23086419753086426</c:v>
                </c:pt>
                <c:pt idx="4" formatCode="0.00E+00">
                  <c:v>0.1</c:v>
                </c:pt>
              </c:numCache>
            </c:numRef>
          </c:val>
        </c:ser>
        <c:ser>
          <c:idx val="4"/>
          <c:order val="4"/>
          <c:tx>
            <c:strRef>
              <c:f>Sheet1!$F$1</c:f>
              <c:strCache>
                <c:ptCount val="1"/>
                <c:pt idx="0">
                  <c:v>HT02002</c:v>
                </c:pt>
              </c:strCache>
            </c:strRef>
          </c:tx>
          <c:spPr>
            <a:solidFill>
              <a:schemeClr val="accent5"/>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Sheet1!$F$2:$F$22</c15:sqref>
                  </c15:fullRef>
                </c:ext>
              </c:extLst>
              <c:f>(Sheet1!$F$2,Sheet1!$F$4,Sheet1!$F$10,Sheet1!$F$14,Sheet1!$F$16)</c:f>
              <c:numCache>
                <c:formatCode>General</c:formatCode>
                <c:ptCount val="5"/>
                <c:pt idx="0">
                  <c:v>0.38</c:v>
                </c:pt>
                <c:pt idx="1">
                  <c:v>2.9399999999999999E-2</c:v>
                </c:pt>
                <c:pt idx="2">
                  <c:v>9.1986621100779986E-2</c:v>
                </c:pt>
                <c:pt idx="3" formatCode="0.00E+00">
                  <c:v>0.17727272727272728</c:v>
                </c:pt>
                <c:pt idx="4" formatCode="0.00E+00">
                  <c:v>0.15</c:v>
                </c:pt>
              </c:numCache>
            </c:numRef>
          </c:val>
        </c:ser>
        <c:ser>
          <c:idx val="6"/>
          <c:order val="6"/>
          <c:tx>
            <c:strRef>
              <c:f>Sheet1!$H$1</c:f>
              <c:strCache>
                <c:ptCount val="1"/>
                <c:pt idx="0">
                  <c:v>DB-2000-C</c:v>
                </c:pt>
              </c:strCache>
            </c:strRef>
          </c:tx>
          <c:spPr>
            <a:solidFill>
              <a:schemeClr val="accent1">
                <a:lumMod val="60000"/>
              </a:schemeClr>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Sheet1!$H$2:$H$22</c15:sqref>
                  </c15:fullRef>
                </c:ext>
              </c:extLst>
              <c:f>(Sheet1!$H$2,Sheet1!$H$4,Sheet1!$H$10,Sheet1!$H$14,Sheet1!$H$16)</c:f>
              <c:numCache>
                <c:formatCode>General</c:formatCode>
                <c:ptCount val="5"/>
                <c:pt idx="0">
                  <c:v>0.318</c:v>
                </c:pt>
                <c:pt idx="1">
                  <c:v>2.1100000000000001E-2</c:v>
                </c:pt>
                <c:pt idx="2">
                  <c:v>7.7420176905306351E-2</c:v>
                </c:pt>
                <c:pt idx="3" formatCode="0.00E+00">
                  <c:v>7.8413265306122443E-2</c:v>
                </c:pt>
                <c:pt idx="4" formatCode="0.00E+00">
                  <c:v>4.7E-2</c:v>
                </c:pt>
              </c:numCache>
            </c:numRef>
          </c:val>
        </c:ser>
        <c:ser>
          <c:idx val="7"/>
          <c:order val="7"/>
          <c:tx>
            <c:strRef>
              <c:f>Sheet1!$I$1</c:f>
              <c:strCache>
                <c:ptCount val="1"/>
                <c:pt idx="0">
                  <c:v>DB-2000-D</c:v>
                </c:pt>
              </c:strCache>
            </c:strRef>
          </c:tx>
          <c:spPr>
            <a:solidFill>
              <a:schemeClr val="accent2">
                <a:lumMod val="60000"/>
              </a:schemeClr>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Sheet1!$I$2:$I$22</c15:sqref>
                  </c15:fullRef>
                </c:ext>
              </c:extLst>
              <c:f>(Sheet1!$I$2,Sheet1!$I$4,Sheet1!$I$10,Sheet1!$I$14,Sheet1!$I$16)</c:f>
              <c:numCache>
                <c:formatCode>General</c:formatCode>
                <c:ptCount val="5"/>
                <c:pt idx="0">
                  <c:v>0.39600000000000002</c:v>
                </c:pt>
                <c:pt idx="1">
                  <c:v>2.8000000000000001E-2</c:v>
                </c:pt>
                <c:pt idx="2">
                  <c:v>9.0482485064012089E-2</c:v>
                </c:pt>
                <c:pt idx="3" formatCode="0.00E+00">
                  <c:v>7.69505112990784E-2</c:v>
                </c:pt>
                <c:pt idx="4" formatCode="0.00E+00">
                  <c:v>6.3E-2</c:v>
                </c:pt>
              </c:numCache>
            </c:numRef>
          </c:val>
        </c:ser>
        <c:ser>
          <c:idx val="8"/>
          <c:order val="8"/>
          <c:tx>
            <c:strRef>
              <c:f>Sheet1!$J$1</c:f>
              <c:strCache>
                <c:ptCount val="1"/>
                <c:pt idx="0">
                  <c:v>KM 01211</c:v>
                </c:pt>
              </c:strCache>
            </c:strRef>
          </c:tx>
          <c:spPr>
            <a:solidFill>
              <a:schemeClr val="accent3">
                <a:lumMod val="60000"/>
              </a:schemeClr>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Sheet1!$J$2:$J$22</c15:sqref>
                  </c15:fullRef>
                </c:ext>
              </c:extLst>
              <c:f>(Sheet1!$J$2,Sheet1!$J$4,Sheet1!$J$10,Sheet1!$J$14,Sheet1!$J$16)</c:f>
              <c:numCache>
                <c:formatCode>General</c:formatCode>
                <c:ptCount val="5"/>
                <c:pt idx="0">
                  <c:v>0.26300000000000001</c:v>
                </c:pt>
                <c:pt idx="1">
                  <c:v>1.2999999999999999E-2</c:v>
                </c:pt>
                <c:pt idx="2">
                  <c:v>5.0315271101566132E-2</c:v>
                </c:pt>
                <c:pt idx="3" formatCode="0.00E+00">
                  <c:v>0.33456751933372991</c:v>
                </c:pt>
                <c:pt idx="4" formatCode="0.00E+00">
                  <c:v>8.4699999999999998E-2</c:v>
                </c:pt>
              </c:numCache>
            </c:numRef>
          </c:val>
        </c:ser>
        <c:ser>
          <c:idx val="9"/>
          <c:order val="9"/>
          <c:tx>
            <c:strRef>
              <c:f>Sheet1!$K$1</c:f>
              <c:strCache>
                <c:ptCount val="1"/>
                <c:pt idx="0">
                  <c:v>KM 01212</c:v>
                </c:pt>
              </c:strCache>
            </c:strRef>
          </c:tx>
          <c:spPr>
            <a:solidFill>
              <a:schemeClr val="accent4">
                <a:lumMod val="60000"/>
              </a:schemeClr>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Sheet1!$K$2:$K$22</c15:sqref>
                  </c15:fullRef>
                </c:ext>
              </c:extLst>
              <c:f>(Sheet1!$K$2,Sheet1!$K$4,Sheet1!$K$10,Sheet1!$K$14,Sheet1!$K$16)</c:f>
              <c:numCache>
                <c:formatCode>General</c:formatCode>
                <c:ptCount val="5"/>
                <c:pt idx="0">
                  <c:v>0.33400000000000002</c:v>
                </c:pt>
                <c:pt idx="1">
                  <c:v>1.6E-2</c:v>
                </c:pt>
                <c:pt idx="2">
                  <c:v>6.6617371994825841E-2</c:v>
                </c:pt>
                <c:pt idx="3" formatCode="0.00E+00">
                  <c:v>0.27039973013998991</c:v>
                </c:pt>
                <c:pt idx="4" formatCode="0.00E+00">
                  <c:v>0.12000000000000001</c:v>
                </c:pt>
              </c:numCache>
            </c:numRef>
          </c:val>
        </c:ser>
        <c:ser>
          <c:idx val="10"/>
          <c:order val="10"/>
          <c:tx>
            <c:strRef>
              <c:f>Sheet1!$L$1</c:f>
              <c:strCache>
                <c:ptCount val="1"/>
                <c:pt idx="0">
                  <c:v>KM 01213</c:v>
                </c:pt>
              </c:strCache>
            </c:strRef>
          </c:tx>
          <c:spPr>
            <a:solidFill>
              <a:schemeClr val="accent5">
                <a:lumMod val="60000"/>
              </a:schemeClr>
            </a:solidFill>
            <a:ln>
              <a:noFill/>
            </a:ln>
            <a:effectLst/>
          </c:spPr>
          <c:invertIfNegative val="0"/>
          <c:cat>
            <c:strRef>
              <c:extLst>
                <c:ext xmlns:c15="http://schemas.microsoft.com/office/drawing/2012/chart" uri="{02D57815-91ED-43cb-92C2-25804820EDAC}">
                  <c15:fullRef>
                    <c15:sqref>Sheet1!$A$2:$A$22</c15:sqref>
                  </c15:fullRef>
                </c:ext>
              </c:extLst>
              <c:f>(Sheet1!$A$2,Sheet1!$A$4,Sheet1!$A$10,Sheet1!$A$14,Sheet1!$A$16)</c:f>
              <c:strCache>
                <c:ptCount val="5"/>
                <c:pt idx="0">
                  <c:v>Mass (kg)</c:v>
                </c:pt>
                <c:pt idx="1">
                  <c:v>Friction torque (N-m)</c:v>
                </c:pt>
                <c:pt idx="2">
                  <c:v>Motor constant</c:v>
                </c:pt>
                <c:pt idx="3">
                  <c:v>Mechanical time constant x 10^-2</c:v>
                </c:pt>
                <c:pt idx="4">
                  <c:v>Rotor inertia (kg-m^2) x 10^-4</c:v>
                </c:pt>
              </c:strCache>
            </c:strRef>
          </c:cat>
          <c:val>
            <c:numRef>
              <c:extLst>
                <c:ext xmlns:c15="http://schemas.microsoft.com/office/drawing/2012/chart" uri="{02D57815-91ED-43cb-92C2-25804820EDAC}">
                  <c15:fullRef>
                    <c15:sqref>Sheet1!$L$2:$L$22</c15:sqref>
                  </c15:fullRef>
                </c:ext>
              </c:extLst>
              <c:f>(Sheet1!$L$2,Sheet1!$L$4,Sheet1!$L$10,Sheet1!$L$14,Sheet1!$L$16)</c:f>
              <c:numCache>
                <c:formatCode>General</c:formatCode>
                <c:ptCount val="5"/>
                <c:pt idx="0">
                  <c:v>0.40400000000000003</c:v>
                </c:pt>
                <c:pt idx="1">
                  <c:v>1.7999999999999999E-2</c:v>
                </c:pt>
                <c:pt idx="2">
                  <c:v>8.2840649984788767E-2</c:v>
                </c:pt>
                <c:pt idx="3" formatCode="0.00E+00">
                  <c:v>0.21566254194730419</c:v>
                </c:pt>
                <c:pt idx="4" formatCode="0.00E+00">
                  <c:v>0.14799999999999999</c:v>
                </c:pt>
              </c:numCache>
            </c:numRef>
          </c:val>
        </c:ser>
        <c:dLbls>
          <c:showLegendKey val="0"/>
          <c:showVal val="0"/>
          <c:showCatName val="0"/>
          <c:showSerName val="0"/>
          <c:showPercent val="0"/>
          <c:showBubbleSize val="0"/>
        </c:dLbls>
        <c:gapWidth val="219"/>
        <c:overlap val="-27"/>
        <c:axId val="159766448"/>
        <c:axId val="159772048"/>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HT05001</c:v>
                      </c:pt>
                    </c:strCache>
                  </c:strRef>
                </c:tx>
                <c:spPr>
                  <a:solidFill>
                    <a:schemeClr val="accent6"/>
                  </a:solidFill>
                  <a:ln>
                    <a:noFill/>
                  </a:ln>
                  <a:effectLst/>
                </c:spPr>
                <c:invertIfNegative val="0"/>
                <c:cat>
                  <c:strRef>
                    <c:extLst>
                      <c:ext uri="{02D57815-91ED-43cb-92C2-25804820EDAC}">
                        <c15:fullRef>
                          <c15:sqref>Sheet1!$A$2:$A$22</c15:sqref>
                        </c15:fullRef>
                        <c15:formulaRef>
                          <c15:sqref>(Sheet1!$A$2,Sheet1!$A$4,Sheet1!$A$10,Sheet1!$A$14,Sheet1!$A$16)</c15:sqref>
                        </c15:formulaRef>
                      </c:ext>
                    </c:extLst>
                    <c:strCache>
                      <c:ptCount val="5"/>
                      <c:pt idx="0">
                        <c:v>Mass (kg)</c:v>
                      </c:pt>
                      <c:pt idx="1">
                        <c:v>Friction torque (N-m)</c:v>
                      </c:pt>
                      <c:pt idx="2">
                        <c:v>Motor constant</c:v>
                      </c:pt>
                      <c:pt idx="3">
                        <c:v>Mechanical time constant x 10^-2</c:v>
                      </c:pt>
                      <c:pt idx="4">
                        <c:v>Rotor inertia (kg-m^2) x 10^-4</c:v>
                      </c:pt>
                    </c:strCache>
                  </c:strRef>
                </c:cat>
                <c:val>
                  <c:numRef>
                    <c:extLst>
                      <c:ext uri="{02D57815-91ED-43cb-92C2-25804820EDAC}">
                        <c15:fullRef>
                          <c15:sqref>Sheet1!$G$2:$G$22</c15:sqref>
                        </c15:fullRef>
                        <c15:formulaRef>
                          <c15:sqref>(Sheet1!$G$2,Sheet1!$G$4,Sheet1!$G$10,Sheet1!$G$14,Sheet1!$G$16)</c15:sqref>
                        </c15:formulaRef>
                      </c:ext>
                    </c:extLst>
                    <c:numCache>
                      <c:formatCode>General</c:formatCode>
                      <c:ptCount val="5"/>
                      <c:pt idx="0">
                        <c:v>1.3</c:v>
                      </c:pt>
                      <c:pt idx="1">
                        <c:v>7.3999999999999996E-2</c:v>
                      </c:pt>
                      <c:pt idx="2">
                        <c:v>0.43273808226064026</c:v>
                      </c:pt>
                      <c:pt idx="3" formatCode="0.00E+00">
                        <c:v>0.14952293013234841</c:v>
                      </c:pt>
                      <c:pt idx="4" formatCode="0.00E+00">
                        <c:v>2.8</c:v>
                      </c:pt>
                    </c:numCache>
                  </c:numRef>
                </c:val>
              </c15:ser>
            </c15:filteredBarSeries>
          </c:ext>
        </c:extLst>
      </c:barChart>
      <c:catAx>
        <c:axId val="15976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9772048"/>
        <c:crosses val="autoZero"/>
        <c:auto val="1"/>
        <c:lblAlgn val="ctr"/>
        <c:lblOffset val="100"/>
        <c:noMultiLvlLbl val="0"/>
      </c:catAx>
      <c:valAx>
        <c:axId val="15977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9766448"/>
        <c:crosses val="autoZero"/>
        <c:crossBetween val="between"/>
      </c:valAx>
      <c:spPr>
        <a:noFill/>
        <a:ln>
          <a:noFill/>
        </a:ln>
        <a:effectLst/>
      </c:spPr>
    </c:plotArea>
    <c:legend>
      <c:legendPos val="b"/>
      <c:layout>
        <c:manualLayout>
          <c:xMode val="edge"/>
          <c:yMode val="edge"/>
          <c:x val="0.17150195919143099"/>
          <c:y val="0.92866237417685527"/>
          <c:w val="0.65827509243826277"/>
          <c:h val="6.392152404350237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9846" y="7070108"/>
            <a:ext cx="18358247" cy="15040222"/>
          </a:xfrm>
        </p:spPr>
        <p:txBody>
          <a:bodyPr anchor="b"/>
          <a:lstStyle>
            <a:lvl1pPr algn="ctr">
              <a:defRPr sz="14172"/>
            </a:lvl1pPr>
          </a:lstStyle>
          <a:p>
            <a:r>
              <a:rPr lang="en-US" smtClean="0"/>
              <a:t>Click to edit Master title style</a:t>
            </a:r>
            <a:endParaRPr lang="en-US" dirty="0"/>
          </a:p>
        </p:txBody>
      </p:sp>
      <p:sp>
        <p:nvSpPr>
          <p:cNvPr id="3" name="Subtitle 2"/>
          <p:cNvSpPr>
            <a:spLocks noGrp="1"/>
          </p:cNvSpPr>
          <p:nvPr>
            <p:ph type="subTitle" idx="1"/>
          </p:nvPr>
        </p:nvSpPr>
        <p:spPr>
          <a:xfrm>
            <a:off x="2699742" y="22690338"/>
            <a:ext cx="16198454" cy="10430151"/>
          </a:xfrm>
        </p:spPr>
        <p:txBody>
          <a:bodyPr/>
          <a:lstStyle>
            <a:lvl1pPr marL="0" indent="0" algn="ctr">
              <a:buNone/>
              <a:defRPr sz="5669"/>
            </a:lvl1pPr>
            <a:lvl2pPr marL="1079906" indent="0" algn="ctr">
              <a:buNone/>
              <a:defRPr sz="4724"/>
            </a:lvl2pPr>
            <a:lvl3pPr marL="2159813" indent="0" algn="ctr">
              <a:buNone/>
              <a:defRPr sz="4252"/>
            </a:lvl3pPr>
            <a:lvl4pPr marL="3239719" indent="0" algn="ctr">
              <a:buNone/>
              <a:defRPr sz="3779"/>
            </a:lvl4pPr>
            <a:lvl5pPr marL="4319626" indent="0" algn="ctr">
              <a:buNone/>
              <a:defRPr sz="3779"/>
            </a:lvl5pPr>
            <a:lvl6pPr marL="5399532" indent="0" algn="ctr">
              <a:buNone/>
              <a:defRPr sz="3779"/>
            </a:lvl6pPr>
            <a:lvl7pPr marL="6479438" indent="0" algn="ctr">
              <a:buNone/>
              <a:defRPr sz="3779"/>
            </a:lvl7pPr>
            <a:lvl8pPr marL="7559345" indent="0" algn="ctr">
              <a:buNone/>
              <a:defRPr sz="3779"/>
            </a:lvl8pPr>
            <a:lvl9pPr marL="8639251" indent="0" algn="ctr">
              <a:buNone/>
              <a:defRPr sz="377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8AE494-90B1-4A06-A978-10A16A869C9B}"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207612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AE494-90B1-4A06-A978-10A16A869C9B}"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408145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6026" y="2300034"/>
            <a:ext cx="4657055" cy="366105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859" y="2300034"/>
            <a:ext cx="13701192" cy="366105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AE494-90B1-4A06-A978-10A16A869C9B}"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169515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8AE494-90B1-4A06-A978-10A16A869C9B}"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157430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3610" y="10770172"/>
            <a:ext cx="18628222" cy="17970262"/>
          </a:xfrm>
        </p:spPr>
        <p:txBody>
          <a:bodyPr anchor="b"/>
          <a:lstStyle>
            <a:lvl1pPr>
              <a:defRPr sz="14172"/>
            </a:lvl1pPr>
          </a:lstStyle>
          <a:p>
            <a:r>
              <a:rPr lang="en-US" smtClean="0"/>
              <a:t>Click to edit Master title style</a:t>
            </a:r>
            <a:endParaRPr lang="en-US" dirty="0"/>
          </a:p>
        </p:txBody>
      </p:sp>
      <p:sp>
        <p:nvSpPr>
          <p:cNvPr id="3" name="Text Placeholder 2"/>
          <p:cNvSpPr>
            <a:spLocks noGrp="1"/>
          </p:cNvSpPr>
          <p:nvPr>
            <p:ph type="body" idx="1"/>
          </p:nvPr>
        </p:nvSpPr>
        <p:spPr>
          <a:xfrm>
            <a:off x="1473610" y="28910440"/>
            <a:ext cx="18628222" cy="9450136"/>
          </a:xfrm>
        </p:spPr>
        <p:txBody>
          <a:bodyPr/>
          <a:lstStyle>
            <a:lvl1pPr marL="0" indent="0">
              <a:buNone/>
              <a:defRPr sz="5669">
                <a:solidFill>
                  <a:schemeClr val="tx1"/>
                </a:solidFill>
              </a:defRPr>
            </a:lvl1pPr>
            <a:lvl2pPr marL="1079906" indent="0">
              <a:buNone/>
              <a:defRPr sz="4724">
                <a:solidFill>
                  <a:schemeClr val="tx1">
                    <a:tint val="75000"/>
                  </a:schemeClr>
                </a:solidFill>
              </a:defRPr>
            </a:lvl2pPr>
            <a:lvl3pPr marL="2159813" indent="0">
              <a:buNone/>
              <a:defRPr sz="4252">
                <a:solidFill>
                  <a:schemeClr val="tx1">
                    <a:tint val="75000"/>
                  </a:schemeClr>
                </a:solidFill>
              </a:defRPr>
            </a:lvl3pPr>
            <a:lvl4pPr marL="3239719" indent="0">
              <a:buNone/>
              <a:defRPr sz="3779">
                <a:solidFill>
                  <a:schemeClr val="tx1">
                    <a:tint val="75000"/>
                  </a:schemeClr>
                </a:solidFill>
              </a:defRPr>
            </a:lvl4pPr>
            <a:lvl5pPr marL="4319626" indent="0">
              <a:buNone/>
              <a:defRPr sz="3779">
                <a:solidFill>
                  <a:schemeClr val="tx1">
                    <a:tint val="75000"/>
                  </a:schemeClr>
                </a:solidFill>
              </a:defRPr>
            </a:lvl5pPr>
            <a:lvl6pPr marL="5399532" indent="0">
              <a:buNone/>
              <a:defRPr sz="3779">
                <a:solidFill>
                  <a:schemeClr val="tx1">
                    <a:tint val="75000"/>
                  </a:schemeClr>
                </a:solidFill>
              </a:defRPr>
            </a:lvl6pPr>
            <a:lvl7pPr marL="6479438" indent="0">
              <a:buNone/>
              <a:defRPr sz="3779">
                <a:solidFill>
                  <a:schemeClr val="tx1">
                    <a:tint val="75000"/>
                  </a:schemeClr>
                </a:solidFill>
              </a:defRPr>
            </a:lvl7pPr>
            <a:lvl8pPr marL="7559345" indent="0">
              <a:buNone/>
              <a:defRPr sz="3779">
                <a:solidFill>
                  <a:schemeClr val="tx1">
                    <a:tint val="75000"/>
                  </a:schemeClr>
                </a:solidFill>
              </a:defRPr>
            </a:lvl8pPr>
            <a:lvl9pPr marL="8639251" indent="0">
              <a:buNone/>
              <a:defRPr sz="377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AE494-90B1-4A06-A978-10A16A869C9B}" type="datetimeFigureOut">
              <a:rPr lang="en-US" smtClean="0"/>
              <a:t>6/6/2014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78262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858" y="11500170"/>
            <a:ext cx="9179124" cy="2741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933956" y="11500170"/>
            <a:ext cx="9179124" cy="2741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8AE494-90B1-4A06-A978-10A16A869C9B}"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274842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7671" y="2300044"/>
            <a:ext cx="18628222" cy="835012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87674" y="10590160"/>
            <a:ext cx="9136939" cy="5190073"/>
          </a:xfrm>
        </p:spPr>
        <p:txBody>
          <a:bodyPr anchor="b"/>
          <a:lstStyle>
            <a:lvl1pPr marL="0" indent="0">
              <a:buNone/>
              <a:defRPr sz="5669" b="1"/>
            </a:lvl1pPr>
            <a:lvl2pPr marL="1079906" indent="0">
              <a:buNone/>
              <a:defRPr sz="4724" b="1"/>
            </a:lvl2pPr>
            <a:lvl3pPr marL="2159813" indent="0">
              <a:buNone/>
              <a:defRPr sz="4252" b="1"/>
            </a:lvl3pPr>
            <a:lvl4pPr marL="3239719" indent="0">
              <a:buNone/>
              <a:defRPr sz="3779" b="1"/>
            </a:lvl4pPr>
            <a:lvl5pPr marL="4319626" indent="0">
              <a:buNone/>
              <a:defRPr sz="3779" b="1"/>
            </a:lvl5pPr>
            <a:lvl6pPr marL="5399532" indent="0">
              <a:buNone/>
              <a:defRPr sz="3779" b="1"/>
            </a:lvl6pPr>
            <a:lvl7pPr marL="6479438" indent="0">
              <a:buNone/>
              <a:defRPr sz="3779" b="1"/>
            </a:lvl7pPr>
            <a:lvl8pPr marL="7559345" indent="0">
              <a:buNone/>
              <a:defRPr sz="3779" b="1"/>
            </a:lvl8pPr>
            <a:lvl9pPr marL="8639251" indent="0">
              <a:buNone/>
              <a:defRPr sz="3779" b="1"/>
            </a:lvl9pPr>
          </a:lstStyle>
          <a:p>
            <a:pPr lvl="0"/>
            <a:r>
              <a:rPr lang="en-US" smtClean="0"/>
              <a:t>Click to edit Master text styles</a:t>
            </a:r>
          </a:p>
        </p:txBody>
      </p:sp>
      <p:sp>
        <p:nvSpPr>
          <p:cNvPr id="4" name="Content Placeholder 3"/>
          <p:cNvSpPr>
            <a:spLocks noGrp="1"/>
          </p:cNvSpPr>
          <p:nvPr>
            <p:ph sz="half" idx="2"/>
          </p:nvPr>
        </p:nvSpPr>
        <p:spPr>
          <a:xfrm>
            <a:off x="1487674" y="15780233"/>
            <a:ext cx="9136939" cy="23210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933957" y="10590160"/>
            <a:ext cx="9181937" cy="5190073"/>
          </a:xfrm>
        </p:spPr>
        <p:txBody>
          <a:bodyPr anchor="b"/>
          <a:lstStyle>
            <a:lvl1pPr marL="0" indent="0">
              <a:buNone/>
              <a:defRPr sz="5669" b="1"/>
            </a:lvl1pPr>
            <a:lvl2pPr marL="1079906" indent="0">
              <a:buNone/>
              <a:defRPr sz="4724" b="1"/>
            </a:lvl2pPr>
            <a:lvl3pPr marL="2159813" indent="0">
              <a:buNone/>
              <a:defRPr sz="4252" b="1"/>
            </a:lvl3pPr>
            <a:lvl4pPr marL="3239719" indent="0">
              <a:buNone/>
              <a:defRPr sz="3779" b="1"/>
            </a:lvl4pPr>
            <a:lvl5pPr marL="4319626" indent="0">
              <a:buNone/>
              <a:defRPr sz="3779" b="1"/>
            </a:lvl5pPr>
            <a:lvl6pPr marL="5399532" indent="0">
              <a:buNone/>
              <a:defRPr sz="3779" b="1"/>
            </a:lvl6pPr>
            <a:lvl7pPr marL="6479438" indent="0">
              <a:buNone/>
              <a:defRPr sz="3779" b="1"/>
            </a:lvl7pPr>
            <a:lvl8pPr marL="7559345" indent="0">
              <a:buNone/>
              <a:defRPr sz="3779" b="1"/>
            </a:lvl8pPr>
            <a:lvl9pPr marL="8639251" indent="0">
              <a:buNone/>
              <a:defRPr sz="3779" b="1"/>
            </a:lvl9pPr>
          </a:lstStyle>
          <a:p>
            <a:pPr lvl="0"/>
            <a:r>
              <a:rPr lang="en-US" smtClean="0"/>
              <a:t>Click to edit Master text styles</a:t>
            </a:r>
          </a:p>
        </p:txBody>
      </p:sp>
      <p:sp>
        <p:nvSpPr>
          <p:cNvPr id="6" name="Content Placeholder 5"/>
          <p:cNvSpPr>
            <a:spLocks noGrp="1"/>
          </p:cNvSpPr>
          <p:nvPr>
            <p:ph sz="quarter" idx="4"/>
          </p:nvPr>
        </p:nvSpPr>
        <p:spPr>
          <a:xfrm>
            <a:off x="10933957" y="15780233"/>
            <a:ext cx="9181937" cy="23210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8AE494-90B1-4A06-A978-10A16A869C9B}" type="datetimeFigureOut">
              <a:rPr lang="en-US" smtClean="0"/>
              <a:t>6/6/2014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353238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8AE494-90B1-4A06-A978-10A16A869C9B}" type="datetimeFigureOut">
              <a:rPr lang="en-US" smtClean="0"/>
              <a:t>6/6/2014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256330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AE494-90B1-4A06-A978-10A16A869C9B}" type="datetimeFigureOut">
              <a:rPr lang="en-US" smtClean="0"/>
              <a:t>6/6/2014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185346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671" y="2880042"/>
            <a:ext cx="6965897" cy="10080149"/>
          </a:xfrm>
        </p:spPr>
        <p:txBody>
          <a:bodyPr anchor="b"/>
          <a:lstStyle>
            <a:lvl1pPr>
              <a:defRPr sz="7558"/>
            </a:lvl1pPr>
          </a:lstStyle>
          <a:p>
            <a:r>
              <a:rPr lang="en-US" smtClean="0"/>
              <a:t>Click to edit Master title style</a:t>
            </a:r>
            <a:endParaRPr lang="en-US" dirty="0"/>
          </a:p>
        </p:txBody>
      </p:sp>
      <p:sp>
        <p:nvSpPr>
          <p:cNvPr id="3" name="Content Placeholder 2"/>
          <p:cNvSpPr>
            <a:spLocks noGrp="1"/>
          </p:cNvSpPr>
          <p:nvPr>
            <p:ph idx="1"/>
          </p:nvPr>
        </p:nvSpPr>
        <p:spPr>
          <a:xfrm>
            <a:off x="9181937" y="6220102"/>
            <a:ext cx="10933956" cy="30700453"/>
          </a:xfrm>
        </p:spPr>
        <p:txBody>
          <a:bodyPr/>
          <a:lstStyle>
            <a:lvl1pPr>
              <a:defRPr sz="7558"/>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7671" y="12960191"/>
            <a:ext cx="6965897" cy="24010358"/>
          </a:xfrm>
        </p:spPr>
        <p:txBody>
          <a:bodyPr/>
          <a:lstStyle>
            <a:lvl1pPr marL="0" indent="0">
              <a:buNone/>
              <a:defRPr sz="3779"/>
            </a:lvl1pPr>
            <a:lvl2pPr marL="1079906" indent="0">
              <a:buNone/>
              <a:defRPr sz="3307"/>
            </a:lvl2pPr>
            <a:lvl3pPr marL="2159813" indent="0">
              <a:buNone/>
              <a:defRPr sz="2834"/>
            </a:lvl3pPr>
            <a:lvl4pPr marL="3239719" indent="0">
              <a:buNone/>
              <a:defRPr sz="2362"/>
            </a:lvl4pPr>
            <a:lvl5pPr marL="4319626" indent="0">
              <a:buNone/>
              <a:defRPr sz="2362"/>
            </a:lvl5pPr>
            <a:lvl6pPr marL="5399532" indent="0">
              <a:buNone/>
              <a:defRPr sz="2362"/>
            </a:lvl6pPr>
            <a:lvl7pPr marL="6479438" indent="0">
              <a:buNone/>
              <a:defRPr sz="2362"/>
            </a:lvl7pPr>
            <a:lvl8pPr marL="7559345" indent="0">
              <a:buNone/>
              <a:defRPr sz="2362"/>
            </a:lvl8pPr>
            <a:lvl9pPr marL="8639251" indent="0">
              <a:buNone/>
              <a:defRPr sz="236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AE494-90B1-4A06-A978-10A16A869C9B}"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28955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671" y="2880042"/>
            <a:ext cx="6965897" cy="10080149"/>
          </a:xfrm>
        </p:spPr>
        <p:txBody>
          <a:bodyPr anchor="b"/>
          <a:lstStyle>
            <a:lvl1pPr>
              <a:defRPr sz="755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81937" y="6220102"/>
            <a:ext cx="10933956" cy="30700453"/>
          </a:xfrm>
        </p:spPr>
        <p:txBody>
          <a:bodyPr anchor="t"/>
          <a:lstStyle>
            <a:lvl1pPr marL="0" indent="0">
              <a:buNone/>
              <a:defRPr sz="7558"/>
            </a:lvl1pPr>
            <a:lvl2pPr marL="1079906" indent="0">
              <a:buNone/>
              <a:defRPr sz="6614"/>
            </a:lvl2pPr>
            <a:lvl3pPr marL="2159813" indent="0">
              <a:buNone/>
              <a:defRPr sz="5669"/>
            </a:lvl3pPr>
            <a:lvl4pPr marL="3239719" indent="0">
              <a:buNone/>
              <a:defRPr sz="4724"/>
            </a:lvl4pPr>
            <a:lvl5pPr marL="4319626" indent="0">
              <a:buNone/>
              <a:defRPr sz="4724"/>
            </a:lvl5pPr>
            <a:lvl6pPr marL="5399532" indent="0">
              <a:buNone/>
              <a:defRPr sz="4724"/>
            </a:lvl6pPr>
            <a:lvl7pPr marL="6479438" indent="0">
              <a:buNone/>
              <a:defRPr sz="4724"/>
            </a:lvl7pPr>
            <a:lvl8pPr marL="7559345" indent="0">
              <a:buNone/>
              <a:defRPr sz="4724"/>
            </a:lvl8pPr>
            <a:lvl9pPr marL="8639251" indent="0">
              <a:buNone/>
              <a:defRPr sz="4724"/>
            </a:lvl9pPr>
          </a:lstStyle>
          <a:p>
            <a:r>
              <a:rPr lang="en-US" smtClean="0"/>
              <a:t>Click icon to add picture</a:t>
            </a:r>
            <a:endParaRPr lang="en-US" dirty="0"/>
          </a:p>
        </p:txBody>
      </p:sp>
      <p:sp>
        <p:nvSpPr>
          <p:cNvPr id="4" name="Text Placeholder 3"/>
          <p:cNvSpPr>
            <a:spLocks noGrp="1"/>
          </p:cNvSpPr>
          <p:nvPr>
            <p:ph type="body" sz="half" idx="2"/>
          </p:nvPr>
        </p:nvSpPr>
        <p:spPr>
          <a:xfrm>
            <a:off x="1487671" y="12960191"/>
            <a:ext cx="6965897" cy="24010358"/>
          </a:xfrm>
        </p:spPr>
        <p:txBody>
          <a:bodyPr/>
          <a:lstStyle>
            <a:lvl1pPr marL="0" indent="0">
              <a:buNone/>
              <a:defRPr sz="3779"/>
            </a:lvl1pPr>
            <a:lvl2pPr marL="1079906" indent="0">
              <a:buNone/>
              <a:defRPr sz="3307"/>
            </a:lvl2pPr>
            <a:lvl3pPr marL="2159813" indent="0">
              <a:buNone/>
              <a:defRPr sz="2834"/>
            </a:lvl3pPr>
            <a:lvl4pPr marL="3239719" indent="0">
              <a:buNone/>
              <a:defRPr sz="2362"/>
            </a:lvl4pPr>
            <a:lvl5pPr marL="4319626" indent="0">
              <a:buNone/>
              <a:defRPr sz="2362"/>
            </a:lvl5pPr>
            <a:lvl6pPr marL="5399532" indent="0">
              <a:buNone/>
              <a:defRPr sz="2362"/>
            </a:lvl6pPr>
            <a:lvl7pPr marL="6479438" indent="0">
              <a:buNone/>
              <a:defRPr sz="2362"/>
            </a:lvl7pPr>
            <a:lvl8pPr marL="7559345" indent="0">
              <a:buNone/>
              <a:defRPr sz="2362"/>
            </a:lvl8pPr>
            <a:lvl9pPr marL="8639251" indent="0">
              <a:buNone/>
              <a:defRPr sz="236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AE494-90B1-4A06-A978-10A16A869C9B}" type="datetimeFigureOut">
              <a:rPr lang="en-US" smtClean="0"/>
              <a:t>6/6/2014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0A862-7546-445A-AD06-270DC76FC3FE}" type="slidenum">
              <a:rPr lang="en-US" smtClean="0"/>
              <a:t>‹#›</a:t>
            </a:fld>
            <a:endParaRPr lang="en-US"/>
          </a:p>
        </p:txBody>
      </p:sp>
    </p:spTree>
    <p:extLst>
      <p:ext uri="{BB962C8B-B14F-4D97-AF65-F5344CB8AC3E}">
        <p14:creationId xmlns:p14="http://schemas.microsoft.com/office/powerpoint/2010/main" val="364007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858" y="2300044"/>
            <a:ext cx="18628222" cy="83501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858" y="11500170"/>
            <a:ext cx="18628222" cy="27410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4858" y="40040601"/>
            <a:ext cx="4859536" cy="2300034"/>
          </a:xfrm>
          <a:prstGeom prst="rect">
            <a:avLst/>
          </a:prstGeom>
        </p:spPr>
        <p:txBody>
          <a:bodyPr vert="horz" lIns="91440" tIns="45720" rIns="91440" bIns="45720" rtlCol="0" anchor="ctr"/>
          <a:lstStyle>
            <a:lvl1pPr algn="l">
              <a:defRPr sz="2834">
                <a:solidFill>
                  <a:schemeClr val="tx1">
                    <a:tint val="75000"/>
                  </a:schemeClr>
                </a:solidFill>
              </a:defRPr>
            </a:lvl1pPr>
          </a:lstStyle>
          <a:p>
            <a:fld id="{968AE494-90B1-4A06-A978-10A16A869C9B}" type="datetimeFigureOut">
              <a:rPr lang="en-US" smtClean="0"/>
              <a:t>6/6/2014</a:t>
            </a:fld>
            <a:endParaRPr lang="en-US"/>
          </a:p>
        </p:txBody>
      </p:sp>
      <p:sp>
        <p:nvSpPr>
          <p:cNvPr id="5" name="Footer Placeholder 4"/>
          <p:cNvSpPr>
            <a:spLocks noGrp="1"/>
          </p:cNvSpPr>
          <p:nvPr>
            <p:ph type="ftr" sz="quarter" idx="3"/>
          </p:nvPr>
        </p:nvSpPr>
        <p:spPr>
          <a:xfrm>
            <a:off x="7154317" y="40040601"/>
            <a:ext cx="7289304" cy="2300034"/>
          </a:xfrm>
          <a:prstGeom prst="rect">
            <a:avLst/>
          </a:prstGeom>
        </p:spPr>
        <p:txBody>
          <a:bodyPr vert="horz" lIns="91440" tIns="45720" rIns="91440" bIns="45720" rtlCol="0" anchor="ctr"/>
          <a:lstStyle>
            <a:lvl1pPr algn="ctr">
              <a:defRPr sz="28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253544" y="40040601"/>
            <a:ext cx="4859536" cy="2300034"/>
          </a:xfrm>
          <a:prstGeom prst="rect">
            <a:avLst/>
          </a:prstGeom>
        </p:spPr>
        <p:txBody>
          <a:bodyPr vert="horz" lIns="91440" tIns="45720" rIns="91440" bIns="45720" rtlCol="0" anchor="ctr"/>
          <a:lstStyle>
            <a:lvl1pPr algn="r">
              <a:defRPr sz="2834">
                <a:solidFill>
                  <a:schemeClr val="tx1">
                    <a:tint val="75000"/>
                  </a:schemeClr>
                </a:solidFill>
              </a:defRPr>
            </a:lvl1pPr>
          </a:lstStyle>
          <a:p>
            <a:fld id="{D400A862-7546-445A-AD06-270DC76FC3FE}" type="slidenum">
              <a:rPr lang="en-US" smtClean="0"/>
              <a:t>‹#›</a:t>
            </a:fld>
            <a:endParaRPr lang="en-US"/>
          </a:p>
        </p:txBody>
      </p:sp>
    </p:spTree>
    <p:extLst>
      <p:ext uri="{BB962C8B-B14F-4D97-AF65-F5344CB8AC3E}">
        <p14:creationId xmlns:p14="http://schemas.microsoft.com/office/powerpoint/2010/main" val="3772080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813" rtl="0" eaLnBrk="1" latinLnBrk="0" hangingPunct="1">
        <a:lnSpc>
          <a:spcPct val="90000"/>
        </a:lnSpc>
        <a:spcBef>
          <a:spcPct val="0"/>
        </a:spcBef>
        <a:buNone/>
        <a:defRPr sz="10393" kern="1200">
          <a:solidFill>
            <a:schemeClr val="tx1"/>
          </a:solidFill>
          <a:latin typeface="+mj-lt"/>
          <a:ea typeface="+mj-ea"/>
          <a:cs typeface="+mj-cs"/>
        </a:defRPr>
      </a:lvl1pPr>
    </p:titleStyle>
    <p:bodyStyle>
      <a:lvl1pPr marL="539953" indent="-539953" algn="l" defTabSz="2159813"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860" indent="-539953" algn="l" defTabSz="2159813"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766" indent="-539953" algn="l" defTabSz="2159813"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672" indent="-539953" algn="l" defTabSz="2159813"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579" indent="-539953" algn="l" defTabSz="2159813"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485" indent="-539953" algn="l" defTabSz="2159813"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392" indent="-539953" algn="l" defTabSz="2159813"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298" indent="-539953" algn="l" defTabSz="2159813"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204" indent="-539953" algn="l" defTabSz="2159813"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813" rtl="0" eaLnBrk="1" latinLnBrk="0" hangingPunct="1">
        <a:defRPr sz="4252" kern="1200">
          <a:solidFill>
            <a:schemeClr val="tx1"/>
          </a:solidFill>
          <a:latin typeface="+mn-lt"/>
          <a:ea typeface="+mn-ea"/>
          <a:cs typeface="+mn-cs"/>
        </a:defRPr>
      </a:lvl1pPr>
      <a:lvl2pPr marL="1079906" algn="l" defTabSz="2159813" rtl="0" eaLnBrk="1" latinLnBrk="0" hangingPunct="1">
        <a:defRPr sz="4252" kern="1200">
          <a:solidFill>
            <a:schemeClr val="tx1"/>
          </a:solidFill>
          <a:latin typeface="+mn-lt"/>
          <a:ea typeface="+mn-ea"/>
          <a:cs typeface="+mn-cs"/>
        </a:defRPr>
      </a:lvl2pPr>
      <a:lvl3pPr marL="2159813" algn="l" defTabSz="2159813" rtl="0" eaLnBrk="1" latinLnBrk="0" hangingPunct="1">
        <a:defRPr sz="4252" kern="1200">
          <a:solidFill>
            <a:schemeClr val="tx1"/>
          </a:solidFill>
          <a:latin typeface="+mn-lt"/>
          <a:ea typeface="+mn-ea"/>
          <a:cs typeface="+mn-cs"/>
        </a:defRPr>
      </a:lvl3pPr>
      <a:lvl4pPr marL="3239719" algn="l" defTabSz="2159813" rtl="0" eaLnBrk="1" latinLnBrk="0" hangingPunct="1">
        <a:defRPr sz="4252" kern="1200">
          <a:solidFill>
            <a:schemeClr val="tx1"/>
          </a:solidFill>
          <a:latin typeface="+mn-lt"/>
          <a:ea typeface="+mn-ea"/>
          <a:cs typeface="+mn-cs"/>
        </a:defRPr>
      </a:lvl4pPr>
      <a:lvl5pPr marL="4319626" algn="l" defTabSz="2159813" rtl="0" eaLnBrk="1" latinLnBrk="0" hangingPunct="1">
        <a:defRPr sz="4252" kern="1200">
          <a:solidFill>
            <a:schemeClr val="tx1"/>
          </a:solidFill>
          <a:latin typeface="+mn-lt"/>
          <a:ea typeface="+mn-ea"/>
          <a:cs typeface="+mn-cs"/>
        </a:defRPr>
      </a:lvl5pPr>
      <a:lvl6pPr marL="5399532" algn="l" defTabSz="2159813" rtl="0" eaLnBrk="1" latinLnBrk="0" hangingPunct="1">
        <a:defRPr sz="4252" kern="1200">
          <a:solidFill>
            <a:schemeClr val="tx1"/>
          </a:solidFill>
          <a:latin typeface="+mn-lt"/>
          <a:ea typeface="+mn-ea"/>
          <a:cs typeface="+mn-cs"/>
        </a:defRPr>
      </a:lvl6pPr>
      <a:lvl7pPr marL="6479438" algn="l" defTabSz="2159813" rtl="0" eaLnBrk="1" latinLnBrk="0" hangingPunct="1">
        <a:defRPr sz="4252" kern="1200">
          <a:solidFill>
            <a:schemeClr val="tx1"/>
          </a:solidFill>
          <a:latin typeface="+mn-lt"/>
          <a:ea typeface="+mn-ea"/>
          <a:cs typeface="+mn-cs"/>
        </a:defRPr>
      </a:lvl7pPr>
      <a:lvl8pPr marL="7559345" algn="l" defTabSz="2159813" rtl="0" eaLnBrk="1" latinLnBrk="0" hangingPunct="1">
        <a:defRPr sz="4252" kern="1200">
          <a:solidFill>
            <a:schemeClr val="tx1"/>
          </a:solidFill>
          <a:latin typeface="+mn-lt"/>
          <a:ea typeface="+mn-ea"/>
          <a:cs typeface="+mn-cs"/>
        </a:defRPr>
      </a:lvl8pPr>
      <a:lvl9pPr marL="8639251" algn="l" defTabSz="2159813"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chart" Target="../charts/chart1.xml"/><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3620" y="16701515"/>
            <a:ext cx="9291404" cy="4424478"/>
          </a:xfrm>
          <a:prstGeom prst="rect">
            <a:avLst/>
          </a:prstGeom>
        </p:spPr>
      </p:pic>
      <p:sp>
        <p:nvSpPr>
          <p:cNvPr id="48" name="Rounded Rectangle 47"/>
          <p:cNvSpPr/>
          <p:nvPr/>
        </p:nvSpPr>
        <p:spPr>
          <a:xfrm rot="17076692">
            <a:off x="7886362" y="4895581"/>
            <a:ext cx="1250759" cy="9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6200000">
            <a:off x="8734093" y="4107582"/>
            <a:ext cx="392228" cy="140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42807" y="8908"/>
            <a:ext cx="16386800" cy="1396231"/>
          </a:xfrm>
        </p:spPr>
        <p:txBody>
          <a:bodyPr>
            <a:normAutofit/>
          </a:bodyPr>
          <a:lstStyle/>
          <a:p>
            <a:r>
              <a:rPr lang="en-US" sz="8000" b="1" dirty="0" smtClean="0"/>
              <a:t>Optimizing actuation for a legged robot</a:t>
            </a:r>
            <a:endParaRPr lang="en-US" sz="8000" b="1" dirty="0"/>
          </a:p>
        </p:txBody>
      </p:sp>
      <p:sp>
        <p:nvSpPr>
          <p:cNvPr id="3" name="Subtitle 2"/>
          <p:cNvSpPr>
            <a:spLocks noGrp="1"/>
          </p:cNvSpPr>
          <p:nvPr>
            <p:ph type="subTitle" idx="1"/>
          </p:nvPr>
        </p:nvSpPr>
        <p:spPr>
          <a:xfrm>
            <a:off x="5537507" y="1405139"/>
            <a:ext cx="9873121" cy="669836"/>
          </a:xfrm>
        </p:spPr>
        <p:txBody>
          <a:bodyPr>
            <a:normAutofit/>
          </a:bodyPr>
          <a:lstStyle/>
          <a:p>
            <a:r>
              <a:rPr lang="en-US" sz="4000" b="1" dirty="0" smtClean="0"/>
              <a:t>Motors, transmissions, linkages, &amp; springs</a:t>
            </a:r>
            <a:endParaRPr lang="en-US" sz="4000" b="1" dirty="0"/>
          </a:p>
        </p:txBody>
      </p:sp>
      <p:sp>
        <p:nvSpPr>
          <p:cNvPr id="5" name="TextBox 4"/>
          <p:cNvSpPr txBox="1"/>
          <p:nvPr/>
        </p:nvSpPr>
        <p:spPr>
          <a:xfrm>
            <a:off x="479831" y="2839799"/>
            <a:ext cx="7825380" cy="4770537"/>
          </a:xfrm>
          <a:prstGeom prst="rect">
            <a:avLst/>
          </a:prstGeom>
          <a:noFill/>
        </p:spPr>
        <p:txBody>
          <a:bodyPr wrap="square" rtlCol="0">
            <a:spAutoFit/>
          </a:bodyPr>
          <a:lstStyle/>
          <a:p>
            <a:r>
              <a:rPr lang="en-US" sz="4000" dirty="0" smtClean="0"/>
              <a:t>Robot vital statistics</a:t>
            </a:r>
          </a:p>
          <a:p>
            <a:pPr marL="342900" indent="-342900">
              <a:buFontTx/>
              <a:buChar char="-"/>
            </a:pPr>
            <a:r>
              <a:rPr lang="en-US" sz="2400" dirty="0" smtClean="0"/>
              <a:t>1.5 m height</a:t>
            </a:r>
          </a:p>
          <a:p>
            <a:pPr marL="342900" indent="-342900">
              <a:buFontTx/>
              <a:buChar char="-"/>
            </a:pPr>
            <a:r>
              <a:rPr lang="en-US" sz="2400" dirty="0" smtClean="0"/>
              <a:t>0.8 m leg length</a:t>
            </a:r>
          </a:p>
          <a:p>
            <a:pPr marL="342900" indent="-342900">
              <a:buFontTx/>
              <a:buChar char="-"/>
            </a:pPr>
            <a:r>
              <a:rPr lang="en-US" sz="2400" dirty="0" smtClean="0"/>
              <a:t>15 kg legged locomotion platform, </a:t>
            </a:r>
            <a:r>
              <a:rPr lang="en-US" sz="2400" dirty="0" smtClean="0"/>
              <a:t>30 kg max. body mass</a:t>
            </a:r>
          </a:p>
          <a:p>
            <a:pPr marL="342900" indent="-342900">
              <a:buFontTx/>
              <a:buChar char="-"/>
            </a:pPr>
            <a:r>
              <a:rPr lang="en-US" sz="2400" dirty="0" smtClean="0"/>
              <a:t>Low-mass lower legs for rapid swing</a:t>
            </a:r>
          </a:p>
          <a:p>
            <a:pPr marL="342900" indent="-342900">
              <a:buFontTx/>
              <a:buChar char="-"/>
            </a:pPr>
            <a:r>
              <a:rPr lang="en-US" sz="2400" dirty="0" smtClean="0"/>
              <a:t>Two (plus rotation?) hip degrees of freedom</a:t>
            </a:r>
          </a:p>
          <a:p>
            <a:pPr marL="342900" indent="-342900">
              <a:buFontTx/>
              <a:buChar char="-"/>
            </a:pPr>
            <a:r>
              <a:rPr lang="en-US" sz="2400" dirty="0" smtClean="0"/>
              <a:t>Actuated knee</a:t>
            </a:r>
          </a:p>
          <a:p>
            <a:pPr marL="342900" indent="-342900">
              <a:buFontTx/>
              <a:buChar char="-"/>
            </a:pPr>
            <a:r>
              <a:rPr lang="en-US" sz="2400" dirty="0" smtClean="0"/>
              <a:t>Actuated ankle </a:t>
            </a:r>
            <a:r>
              <a:rPr lang="en-US" sz="2400" dirty="0" err="1" smtClean="0"/>
              <a:t>plantarflexion</a:t>
            </a:r>
            <a:r>
              <a:rPr lang="en-US" sz="2400" dirty="0" smtClean="0"/>
              <a:t>, dorsiflexion</a:t>
            </a:r>
          </a:p>
          <a:p>
            <a:pPr marL="342900" indent="-342900">
              <a:buFontTx/>
              <a:buChar char="-"/>
            </a:pPr>
            <a:r>
              <a:rPr lang="en-US" sz="2400" dirty="0" smtClean="0"/>
              <a:t>Passive ankle inversion, eversion</a:t>
            </a:r>
          </a:p>
          <a:p>
            <a:pPr marL="342900" indent="-342900">
              <a:buFontTx/>
              <a:buChar char="-"/>
            </a:pPr>
            <a:r>
              <a:rPr lang="en-US" sz="2400" dirty="0" smtClean="0"/>
              <a:t>Arms for balance, with two shoulder degrees of freedom</a:t>
            </a:r>
          </a:p>
          <a:p>
            <a:pPr marL="342900" indent="-342900">
              <a:buFontTx/>
              <a:buChar char="-"/>
            </a:pPr>
            <a:endParaRPr lang="en-US" sz="2400" dirty="0" smtClean="0"/>
          </a:p>
          <a:p>
            <a:pPr marL="342900" indent="-342900">
              <a:buFontTx/>
              <a:buChar char="-"/>
            </a:pPr>
            <a:endParaRPr lang="en-US" sz="2400" dirty="0"/>
          </a:p>
        </p:txBody>
      </p:sp>
      <p:pic>
        <p:nvPicPr>
          <p:cNvPr id="6" name="Picture 5" descr="nsf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9418" y="4086253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u_logo_sml_150_ppt"/>
          <p:cNvPicPr>
            <a:picLocks noChangeAspect="1" noChangeArrowheads="1"/>
          </p:cNvPicPr>
          <p:nvPr/>
        </p:nvPicPr>
        <p:blipFill>
          <a:blip r:embed="rId4">
            <a:extLst>
              <a:ext uri="{28A0092B-C50C-407E-A947-70E740481C1C}">
                <a14:useLocalDpi xmlns:a14="http://schemas.microsoft.com/office/drawing/2010/main" val="0"/>
              </a:ext>
            </a:extLst>
          </a:blip>
          <a:srcRect r="56000"/>
          <a:stretch>
            <a:fillRect/>
          </a:stretch>
        </p:blipFill>
        <p:spPr bwMode="auto">
          <a:xfrm>
            <a:off x="882545" y="40872449"/>
            <a:ext cx="67818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124119" y="2082921"/>
            <a:ext cx="7268305" cy="461665"/>
          </a:xfrm>
          <a:prstGeom prst="rect">
            <a:avLst/>
          </a:prstGeom>
          <a:noFill/>
        </p:spPr>
        <p:txBody>
          <a:bodyPr wrap="square" rtlCol="0">
            <a:spAutoFit/>
          </a:bodyPr>
          <a:lstStyle/>
          <a:p>
            <a:pPr algn="ctr"/>
            <a:r>
              <a:rPr lang="en-US" sz="2400" dirty="0" smtClean="0"/>
              <a:t>Jason Cortell, Boris </a:t>
            </a:r>
            <a:r>
              <a:rPr lang="en-US" sz="2400" dirty="0" err="1" smtClean="0"/>
              <a:t>Kogan</a:t>
            </a:r>
            <a:r>
              <a:rPr lang="en-US" sz="2400" dirty="0" smtClean="0"/>
              <a:t>, and Andy Ruina</a:t>
            </a:r>
            <a:endParaRPr lang="en-US" sz="2400" dirty="0"/>
          </a:p>
        </p:txBody>
      </p:sp>
      <p:cxnSp>
        <p:nvCxnSpPr>
          <p:cNvPr id="21" name="Straight Connector 20"/>
          <p:cNvCxnSpPr/>
          <p:nvPr/>
        </p:nvCxnSpPr>
        <p:spPr>
          <a:xfrm>
            <a:off x="299342" y="2797126"/>
            <a:ext cx="102397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539058" y="2796979"/>
            <a:ext cx="10694853"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9874" y="10723820"/>
            <a:ext cx="8251877" cy="6986528"/>
          </a:xfrm>
          <a:prstGeom prst="rect">
            <a:avLst/>
          </a:prstGeom>
          <a:noFill/>
        </p:spPr>
        <p:txBody>
          <a:bodyPr wrap="square" rtlCol="0">
            <a:spAutoFit/>
          </a:bodyPr>
          <a:lstStyle/>
          <a:p>
            <a:r>
              <a:rPr lang="en-US" sz="4000" dirty="0" smtClean="0"/>
              <a:t>Ball screw transmission</a:t>
            </a:r>
            <a:endParaRPr lang="en-US" sz="4000" dirty="0"/>
          </a:p>
          <a:p>
            <a:pPr marL="342900" indent="-342900">
              <a:buFontTx/>
              <a:buChar char="-"/>
            </a:pPr>
            <a:r>
              <a:rPr lang="en-US" sz="2400" dirty="0" smtClean="0"/>
              <a:t>3000 N peak output force</a:t>
            </a:r>
          </a:p>
          <a:p>
            <a:pPr marL="342900" indent="-342900">
              <a:buFontTx/>
              <a:buChar char="-"/>
            </a:pPr>
            <a:r>
              <a:rPr lang="en-US" sz="2400" dirty="0" smtClean="0"/>
              <a:t>0.5 m/s peak speed</a:t>
            </a:r>
          </a:p>
          <a:p>
            <a:pPr marL="342900" indent="-342900">
              <a:buFontTx/>
              <a:buChar char="-"/>
            </a:pPr>
            <a:r>
              <a:rPr lang="en-US" sz="2400" dirty="0" smtClean="0"/>
              <a:t>=&gt; 1500 W peak power</a:t>
            </a:r>
          </a:p>
          <a:p>
            <a:pPr marL="342900" indent="-342900">
              <a:buFontTx/>
              <a:buChar char="-"/>
            </a:pPr>
            <a:r>
              <a:rPr lang="en-US" sz="2400" dirty="0" smtClean="0"/>
              <a:t>&lt; 1 kg, including motor</a:t>
            </a:r>
            <a:endParaRPr lang="en-US" sz="2400" dirty="0" smtClean="0"/>
          </a:p>
          <a:p>
            <a:pPr marL="342900" indent="-342900">
              <a:buFontTx/>
              <a:buChar char="-"/>
            </a:pPr>
            <a:r>
              <a:rPr lang="en-US" sz="2400" dirty="0" smtClean="0"/>
              <a:t>nominal 90% efficiency</a:t>
            </a:r>
          </a:p>
          <a:p>
            <a:pPr marL="342900" indent="-342900">
              <a:buFontTx/>
              <a:buChar char="-"/>
            </a:pPr>
            <a:r>
              <a:rPr lang="en-US" sz="2400" dirty="0" smtClean="0"/>
              <a:t>low backlash</a:t>
            </a:r>
          </a:p>
          <a:p>
            <a:pPr marL="342900" indent="-342900">
              <a:buFontTx/>
              <a:buChar char="-"/>
            </a:pPr>
            <a:r>
              <a:rPr lang="en-US" sz="2400" dirty="0" smtClean="0"/>
              <a:t>rotational inertial 4.5 x 10^-6 kg m^2, lower than most of the motors shown below. </a:t>
            </a:r>
          </a:p>
          <a:p>
            <a:r>
              <a:rPr lang="en-US" sz="2400" dirty="0" smtClean="0"/>
              <a:t>(design estimates – testing soon)</a:t>
            </a:r>
          </a:p>
          <a:p>
            <a:pPr marL="342900" indent="-342900">
              <a:buFontTx/>
              <a:buChar char="-"/>
            </a:pPr>
            <a:endParaRPr lang="en-US" sz="2400" dirty="0"/>
          </a:p>
          <a:p>
            <a:r>
              <a:rPr lang="en-US" sz="2400" dirty="0" smtClean="0"/>
              <a:t>Ball screws are planned for the primary locomotion actuation but a variety of other transmission components (planetary gears, harmonic drives, belts, chains) will be considered for secondary motions like leg rotation, adduction/abduction, and arm swing.</a:t>
            </a:r>
          </a:p>
          <a:p>
            <a:endParaRPr lang="en-US" sz="2400" dirty="0" smtClean="0"/>
          </a:p>
          <a:p>
            <a:pPr marL="342900" indent="-342900">
              <a:buFontTx/>
              <a:buChar char="-"/>
            </a:pPr>
            <a:endParaRPr lang="en-US" sz="2400" dirty="0" smtClean="0"/>
          </a:p>
          <a:p>
            <a:pPr marL="342900" indent="-342900">
              <a:buFontTx/>
              <a:buChar char="-"/>
            </a:pPr>
            <a:endParaRPr lang="en-US" sz="2400" dirty="0"/>
          </a:p>
        </p:txBody>
      </p:sp>
      <mc:AlternateContent xmlns:mc="http://schemas.openxmlformats.org/markup-compatibility/2006">
        <mc:Choice xmlns:a14="http://schemas.microsoft.com/office/drawing/2010/main" Requires="a14">
          <p:sp>
            <p:nvSpPr>
              <p:cNvPr id="28" name="TextBox 27"/>
              <p:cNvSpPr txBox="1"/>
              <p:nvPr/>
            </p:nvSpPr>
            <p:spPr>
              <a:xfrm>
                <a:off x="477254" y="21566453"/>
                <a:ext cx="10001236" cy="6465616"/>
              </a:xfrm>
              <a:prstGeom prst="rect">
                <a:avLst/>
              </a:prstGeom>
              <a:noFill/>
            </p:spPr>
            <p:txBody>
              <a:bodyPr wrap="square" rtlCol="0">
                <a:spAutoFit/>
              </a:bodyPr>
              <a:lstStyle/>
              <a:p>
                <a:r>
                  <a:rPr lang="en-US" sz="4000" dirty="0" smtClean="0"/>
                  <a:t>Brushless DC m</a:t>
                </a:r>
                <a:r>
                  <a:rPr lang="en-US" sz="4000" dirty="0" smtClean="0"/>
                  <a:t>otor selection criteria</a:t>
                </a:r>
              </a:p>
              <a:p>
                <a:pPr marL="342900" indent="-342900">
                  <a:buFontTx/>
                  <a:buChar char="-"/>
                </a:pPr>
                <a:r>
                  <a:rPr lang="en-US" sz="2400" dirty="0" smtClean="0"/>
                  <a:t>&lt; 400 g mass</a:t>
                </a:r>
              </a:p>
              <a:p>
                <a:pPr marL="342900" indent="-342900">
                  <a:buFontTx/>
                  <a:buChar char="-"/>
                </a:pPr>
                <a:r>
                  <a:rPr lang="en-US" sz="2400" dirty="0" smtClean="0"/>
                  <a:t>&gt; 1.8 N-m peak torque, &gt; 0.75 N-m continuous torque</a:t>
                </a:r>
              </a:p>
              <a:p>
                <a:pPr marL="342900" indent="-342900">
                  <a:buFontTx/>
                  <a:buChar char="-"/>
                </a:pPr>
                <a:r>
                  <a:rPr lang="en-US" sz="2400" dirty="0" smtClean="0"/>
                  <a:t>&gt; 7500 rpm maximum speed</a:t>
                </a:r>
              </a:p>
              <a:p>
                <a:pPr marL="342900" indent="-342900">
                  <a:buFontTx/>
                  <a:buChar char="-"/>
                </a:pPr>
                <a:r>
                  <a:rPr lang="en-US" sz="2400" dirty="0" smtClean="0"/>
                  <a:t>Efficient torque generation and low running friction</a:t>
                </a:r>
              </a:p>
              <a:p>
                <a:pPr marL="342900" indent="-342900">
                  <a:buFontTx/>
                  <a:buChar char="-"/>
                </a:pPr>
                <a:r>
                  <a:rPr lang="en-US" sz="2400" dirty="0" smtClean="0"/>
                  <a:t>Low rotor inertia, for fast response time</a:t>
                </a:r>
              </a:p>
              <a:p>
                <a:pPr marL="342900" indent="-342900">
                  <a:buFontTx/>
                  <a:buChar char="-"/>
                </a:pPr>
                <a:r>
                  <a:rPr lang="en-US" sz="2400" dirty="0" smtClean="0"/>
                  <a:t>Compact size - no more than ~ 50 mm in any dimension</a:t>
                </a:r>
              </a:p>
              <a:p>
                <a:pPr marL="342900" indent="-342900">
                  <a:buFontTx/>
                  <a:buChar char="-"/>
                </a:pPr>
                <a:endParaRPr lang="en-US" sz="2400" dirty="0"/>
              </a:p>
              <a:p>
                <a:r>
                  <a:rPr lang="en-US" sz="2400" b="1" dirty="0" smtClean="0"/>
                  <a:t>Friction torque </a:t>
                </a:r>
                <a:r>
                  <a:rPr lang="en-US" sz="2400" dirty="0" smtClean="0"/>
                  <a:t>is largely caused by magnetic hysteresis and eddy currents. The </a:t>
                </a:r>
                <a:r>
                  <a:rPr lang="en-US" sz="2400" b="1" dirty="0" smtClean="0"/>
                  <a:t>motor constant</a:t>
                </a:r>
                <a:r>
                  <a:rPr lang="en-US" sz="2400" dirty="0" smtClean="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𝑚</m:t>
                        </m:r>
                      </m:sub>
                    </m:sSub>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𝑇𝑜𝑟𝑞𝑢𝑒</m:t>
                        </m:r>
                      </m:num>
                      <m:den>
                        <m:rad>
                          <m:radPr>
                            <m:degHide m:val="on"/>
                            <m:ctrlPr>
                              <a:rPr lang="en-US" sz="240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𝑃𝑜𝑤𝑒𝑟</m:t>
                            </m:r>
                          </m:e>
                        </m:rad>
                      </m:den>
                    </m:f>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𝐾</m:t>
                            </m:r>
                          </m:e>
                          <m:sub>
                            <m:r>
                              <a:rPr lang="en-US" sz="2400" b="0" i="1" smtClean="0">
                                <a:latin typeface="Cambria Math" panose="02040503050406030204" pitchFamily="18" charset="0"/>
                                <a:ea typeface="Cambria Math" panose="02040503050406030204" pitchFamily="18" charset="0"/>
                              </a:rPr>
                              <m:t>𝑡</m:t>
                            </m:r>
                          </m:sub>
                        </m:sSub>
                      </m:num>
                      <m:den>
                        <m:rad>
                          <m:radPr>
                            <m:degHide m:val="on"/>
                            <m:ctrlPr>
                              <a:rPr lang="en-US" sz="240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𝑅</m:t>
                            </m:r>
                          </m:e>
                        </m:rad>
                      </m:den>
                    </m:f>
                  </m:oMath>
                </a14:m>
                <a:r>
                  <a:rPr lang="en-US" sz="2400" dirty="0" smtClean="0"/>
                  <a:t>, where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𝑡</m:t>
                        </m:r>
                      </m:sub>
                    </m:sSub>
                  </m:oMath>
                </a14:m>
                <a:r>
                  <a:rPr lang="en-US" sz="2400" dirty="0" smtClean="0"/>
                  <a:t> is the motor torque constant (N m/A) and </a:t>
                </a:r>
                <a14:m>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 </m:t>
                    </m:r>
                  </m:oMath>
                </a14:m>
                <a:r>
                  <a:rPr lang="en-US" sz="2400" dirty="0" smtClean="0"/>
                  <a:t>is the stator resistance. The </a:t>
                </a:r>
                <a:r>
                  <a:rPr lang="en-US" sz="2400" b="1" dirty="0" smtClean="0"/>
                  <a:t>mechanical time constant </a:t>
                </a:r>
                <a:r>
                  <a:rPr lang="en-US" sz="2400" dirty="0" smtClean="0"/>
                  <a:t>tells you how quickly the motor speed can respond to a change in input voltage. </a:t>
                </a:r>
              </a:p>
              <a:p>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𝜏</m:t>
                      </m:r>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𝑅𝐽</m:t>
                          </m:r>
                        </m:num>
                        <m:den>
                          <m:sSubSup>
                            <m:sSubSupPr>
                              <m:ctrlPr>
                                <a:rPr lang="en-US"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𝐾</m:t>
                              </m:r>
                            </m:e>
                            <m:sub>
                              <m:r>
                                <a:rPr lang="en-US" sz="2400" b="0" i="1" smtClean="0">
                                  <a:latin typeface="Cambria Math" panose="02040503050406030204" pitchFamily="18" charset="0"/>
                                  <a:ea typeface="Cambria Math" panose="02040503050406030204" pitchFamily="18" charset="0"/>
                                </a:rPr>
                                <m:t>𝑡</m:t>
                              </m:r>
                            </m:sub>
                            <m:sup>
                              <m:r>
                                <a:rPr lang="en-US" sz="2400" b="0" i="1" smtClean="0">
                                  <a:latin typeface="Cambria Math" panose="02040503050406030204" pitchFamily="18" charset="0"/>
                                  <a:ea typeface="Cambria Math" panose="02040503050406030204" pitchFamily="18" charset="0"/>
                                </a:rPr>
                                <m:t>2</m:t>
                              </m:r>
                            </m:sup>
                          </m:sSubSup>
                        </m:den>
                      </m:f>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𝐽</m:t>
                          </m:r>
                        </m:num>
                        <m:den>
                          <m:sSubSup>
                            <m:sSubSupPr>
                              <m:ctrlPr>
                                <a:rPr lang="en-US"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𝐾</m:t>
                              </m:r>
                            </m:e>
                            <m:sub>
                              <m:r>
                                <a:rPr lang="en-US" sz="2400" b="0" i="1" smtClean="0">
                                  <a:latin typeface="Cambria Math" panose="02040503050406030204" pitchFamily="18" charset="0"/>
                                  <a:ea typeface="Cambria Math" panose="02040503050406030204" pitchFamily="18" charset="0"/>
                                </a:rPr>
                                <m:t>𝑚</m:t>
                              </m:r>
                            </m:sub>
                            <m:sup>
                              <m:r>
                                <a:rPr lang="en-US" sz="2400" b="0" i="1" smtClean="0">
                                  <a:latin typeface="Cambria Math" panose="02040503050406030204" pitchFamily="18" charset="0"/>
                                  <a:ea typeface="Cambria Math" panose="02040503050406030204" pitchFamily="18" charset="0"/>
                                </a:rPr>
                                <m:t>2</m:t>
                              </m:r>
                            </m:sup>
                          </m:sSubSup>
                        </m:den>
                      </m:f>
                    </m:oMath>
                  </m:oMathPara>
                </a14:m>
                <a:endParaRPr lang="en-US" sz="2400" dirty="0" smtClean="0"/>
              </a:p>
              <a:p>
                <a:r>
                  <a:rPr lang="en-US" sz="2400" dirty="0" smtClean="0"/>
                  <a:t>where J is the rotor inertia.</a:t>
                </a:r>
                <a:endParaRPr lang="en-US" sz="2400" dirty="0"/>
              </a:p>
              <a:p>
                <a:pPr marL="342900" indent="-342900">
                  <a:buFontTx/>
                  <a:buChar char="-"/>
                </a:pPr>
                <a:endParaRPr lang="en-US" sz="2400" dirty="0" smtClean="0"/>
              </a:p>
            </p:txBody>
          </p:sp>
        </mc:Choice>
        <mc:Fallback>
          <p:sp>
            <p:nvSpPr>
              <p:cNvPr id="28" name="TextBox 27"/>
              <p:cNvSpPr txBox="1">
                <a:spLocks noRot="1" noChangeAspect="1" noMove="1" noResize="1" noEditPoints="1" noAdjustHandles="1" noChangeArrowheads="1" noChangeShapeType="1" noTextEdit="1"/>
              </p:cNvSpPr>
              <p:nvPr/>
            </p:nvSpPr>
            <p:spPr>
              <a:xfrm>
                <a:off x="477254" y="21566453"/>
                <a:ext cx="10001236" cy="6465616"/>
              </a:xfrm>
              <a:prstGeom prst="rect">
                <a:avLst/>
              </a:prstGeom>
              <a:blipFill rotWithShape="0">
                <a:blip r:embed="rId5"/>
                <a:stretch>
                  <a:fillRect l="-2133" t="-1698" r="-792"/>
                </a:stretch>
              </a:blipFill>
            </p:spPr>
            <p:txBody>
              <a:bodyPr/>
              <a:lstStyle/>
              <a:p>
                <a:r>
                  <a:rPr lang="en-US">
                    <a:noFill/>
                  </a:rPr>
                  <a:t> </a:t>
                </a:r>
              </a:p>
            </p:txBody>
          </p:sp>
        </mc:Fallback>
      </mc:AlternateContent>
      <p:cxnSp>
        <p:nvCxnSpPr>
          <p:cNvPr id="29" name="Straight Connector 28"/>
          <p:cNvCxnSpPr/>
          <p:nvPr/>
        </p:nvCxnSpPr>
        <p:spPr>
          <a:xfrm>
            <a:off x="308720" y="7313262"/>
            <a:ext cx="1041789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890310" y="2829604"/>
            <a:ext cx="9099687" cy="14003834"/>
          </a:xfrm>
          <a:prstGeom prst="rect">
            <a:avLst/>
          </a:prstGeom>
          <a:noFill/>
        </p:spPr>
        <p:txBody>
          <a:bodyPr wrap="square" rtlCol="0">
            <a:spAutoFit/>
          </a:bodyPr>
          <a:lstStyle/>
          <a:p>
            <a:r>
              <a:rPr lang="en-US" sz="4000" dirty="0" smtClean="0"/>
              <a:t>Hardware optimization</a:t>
            </a:r>
            <a:endParaRPr lang="en-US" sz="4000" dirty="0" smtClean="0"/>
          </a:p>
          <a:p>
            <a:r>
              <a:rPr lang="en-US" sz="2400" dirty="0" smtClean="0"/>
              <a:t>We want to use computer hardware optimization for efficient walking, but how? We don’t have the full design, nor a simulation and optimized walking trajectory.</a:t>
            </a:r>
          </a:p>
          <a:p>
            <a:r>
              <a:rPr lang="en-US" sz="2400" b="1" dirty="0" smtClean="0"/>
              <a:t>=&gt; Optimize the robot with human gait trajectories. </a:t>
            </a:r>
            <a:r>
              <a:rPr lang="en-US" sz="2400" dirty="0" smtClean="0"/>
              <a:t>Human joint kinematics and torques during walking are widely studied, and are the result of a very long genetic optimization algorithm for a somewhat similar bipedal machine. We forced the simulated robot joints to follow the human joint trajectories and estimated the resulting energy consumption per stride using our candidate actuation design.</a:t>
            </a:r>
          </a:p>
          <a:p>
            <a:r>
              <a:rPr lang="en-US" sz="2400" b="1" dirty="0" smtClean="0"/>
              <a:t>Data.</a:t>
            </a:r>
            <a:r>
              <a:rPr lang="en-US" sz="2400" dirty="0" smtClean="0"/>
              <a:t> For this initial test of the approach, we used data from David Winter’s 2009 book “Biomechanics and Motor Control of Human Movement.” </a:t>
            </a:r>
            <a:r>
              <a:rPr lang="en-US" sz="2400" dirty="0"/>
              <a:t>I</a:t>
            </a:r>
            <a:r>
              <a:rPr lang="en-US" sz="2400" dirty="0" smtClean="0"/>
              <a:t>t appears to be data from one stride by one person, and thus is noisy. We hope to optimize with cleaner data soon, and extend the results to running and additional speeds. </a:t>
            </a:r>
          </a:p>
          <a:p>
            <a:r>
              <a:rPr lang="en-US" sz="2400" b="1" dirty="0" smtClean="0"/>
              <a:t>Scaling.</a:t>
            </a:r>
            <a:r>
              <a:rPr lang="en-US" sz="2400" dirty="0" smtClean="0"/>
              <a:t> We scaled the joint torques for body mass (30 kg robot / 57 kg human). The test subject’s leg lengths were sufficiently similar to the robot’s that we used the unscaled relative joint angles, velocities, and accelerations.</a:t>
            </a:r>
          </a:p>
          <a:p>
            <a:r>
              <a:rPr lang="en-US" sz="2400" b="1" dirty="0" smtClean="0"/>
              <a:t>Objective function. </a:t>
            </a:r>
            <a:r>
              <a:rPr lang="en-US" sz="2400" dirty="0" smtClean="0"/>
              <a:t>For each joint (hip, knee, ankle) the energy required from the battery for a single stride was minimized. Recharging the battery was allowed for negative joint work.</a:t>
            </a:r>
          </a:p>
          <a:p>
            <a:r>
              <a:rPr lang="en-US" sz="2400" b="1" dirty="0" smtClean="0"/>
              <a:t>Constraints.</a:t>
            </a:r>
            <a:r>
              <a:rPr lang="en-US" sz="2400" dirty="0" smtClean="0"/>
              <a:t> The optimizer (MATLAB </a:t>
            </a:r>
            <a:r>
              <a:rPr lang="en-US" sz="2400" dirty="0" err="1" smtClean="0"/>
              <a:t>fminc</a:t>
            </a:r>
            <a:r>
              <a:rPr lang="en-US" sz="2400" dirty="0" err="1" smtClean="0"/>
              <a:t>on</a:t>
            </a:r>
            <a:r>
              <a:rPr lang="en-US" sz="2400" dirty="0" smtClean="0"/>
              <a:t>) was required to achieve the sustained deep knee bend goal, and to avoid singularities in the linkage geometry. Motor size and ball screw lead were constrained to feasible ranges and/or single values. To add later: weight and response time (bandwidth).</a:t>
            </a:r>
          </a:p>
          <a:p>
            <a:r>
              <a:rPr lang="en-US" sz="2400" b="1" dirty="0" smtClean="0"/>
              <a:t>Parameters.</a:t>
            </a:r>
          </a:p>
          <a:p>
            <a:pPr marL="342900" indent="-342900">
              <a:buFontTx/>
              <a:buChar char="-"/>
            </a:pPr>
            <a:r>
              <a:rPr lang="en-US" sz="2400" dirty="0" smtClean="0"/>
              <a:t>Motor stator length for the </a:t>
            </a:r>
            <a:r>
              <a:rPr lang="en-US" sz="2400" dirty="0" err="1" smtClean="0"/>
              <a:t>Neu</a:t>
            </a:r>
            <a:r>
              <a:rPr lang="en-US" sz="2400" dirty="0" smtClean="0"/>
              <a:t> Motor 19xx series. The winding resistance, rotor inertia, friction torque,  and thermal resistance follow from this.</a:t>
            </a:r>
          </a:p>
          <a:p>
            <a:pPr marL="342900" indent="-342900">
              <a:buFontTx/>
              <a:buChar char="-"/>
            </a:pPr>
            <a:r>
              <a:rPr lang="en-US" sz="2400" dirty="0" smtClean="0"/>
              <a:t>Ball screw lead.</a:t>
            </a:r>
          </a:p>
          <a:p>
            <a:pPr marL="342900" indent="-342900">
              <a:buFontTx/>
              <a:buChar char="-"/>
            </a:pPr>
            <a:r>
              <a:rPr lang="en-US" sz="2400" dirty="0" smtClean="0"/>
              <a:t>Actuator series spring constant.</a:t>
            </a:r>
          </a:p>
          <a:p>
            <a:pPr marL="342900" indent="-342900">
              <a:buFontTx/>
              <a:buChar char="-"/>
            </a:pPr>
            <a:r>
              <a:rPr lang="en-US" sz="2400" dirty="0" smtClean="0"/>
              <a:t>Joint parallel torsion spring constant and rest angle.</a:t>
            </a:r>
          </a:p>
          <a:p>
            <a:pPr marL="342900" indent="-342900">
              <a:buFontTx/>
              <a:buChar char="-"/>
            </a:pPr>
            <a:r>
              <a:rPr lang="en-US" sz="2400" dirty="0" smtClean="0"/>
              <a:t>Linkage actuator attachment offset, crank length, and crank angle.</a:t>
            </a:r>
          </a:p>
          <a:p>
            <a:pPr marL="342900" indent="-342900">
              <a:buFontTx/>
              <a:buChar char="-"/>
            </a:pPr>
            <a:endParaRPr lang="en-US" sz="2400" dirty="0" smtClean="0"/>
          </a:p>
          <a:p>
            <a:pPr marL="342900" indent="-342900">
              <a:buFontTx/>
              <a:buChar char="-"/>
            </a:pPr>
            <a:endParaRPr lang="en-US" sz="2400" dirty="0"/>
          </a:p>
        </p:txBody>
      </p:sp>
      <p:cxnSp>
        <p:nvCxnSpPr>
          <p:cNvPr id="34" name="Straight Connector 33"/>
          <p:cNvCxnSpPr/>
          <p:nvPr/>
        </p:nvCxnSpPr>
        <p:spPr>
          <a:xfrm>
            <a:off x="308720" y="42677313"/>
            <a:ext cx="20925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8720" y="16701884"/>
            <a:ext cx="1041789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067" y="11092569"/>
            <a:ext cx="1592580" cy="5135880"/>
          </a:xfrm>
          <a:prstGeom prst="rect">
            <a:avLst/>
          </a:prstGeom>
        </p:spPr>
      </p:pic>
      <p:graphicFrame>
        <p:nvGraphicFramePr>
          <p:cNvPr id="45" name="Chart 44"/>
          <p:cNvGraphicFramePr>
            <a:graphicFrameLocks/>
          </p:cNvGraphicFramePr>
          <p:nvPr>
            <p:extLst>
              <p:ext uri="{D42A27DB-BD31-4B8C-83A1-F6EECF244321}">
                <p14:modId xmlns:p14="http://schemas.microsoft.com/office/powerpoint/2010/main" val="2149394097"/>
              </p:ext>
            </p:extLst>
          </p:nvPr>
        </p:nvGraphicFramePr>
        <p:xfrm>
          <a:off x="525299" y="27743580"/>
          <a:ext cx="9744326" cy="7471499"/>
        </p:xfrm>
        <a:graphic>
          <a:graphicData uri="http://schemas.openxmlformats.org/drawingml/2006/chart">
            <c:chart xmlns:c="http://schemas.openxmlformats.org/drawingml/2006/chart" xmlns:r="http://schemas.openxmlformats.org/officeDocument/2006/relationships" r:id="rId7"/>
          </a:graphicData>
        </a:graphic>
      </p:graphicFrame>
      <p:sp>
        <p:nvSpPr>
          <p:cNvPr id="4" name="Smiley Face 3"/>
          <p:cNvSpPr/>
          <p:nvPr/>
        </p:nvSpPr>
        <p:spPr>
          <a:xfrm>
            <a:off x="8688378" y="3764280"/>
            <a:ext cx="501342" cy="39054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612178" y="4271663"/>
            <a:ext cx="699462" cy="1016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5194080">
            <a:off x="8816002" y="4880341"/>
            <a:ext cx="1250759" cy="9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15553783">
            <a:off x="8874808" y="5546803"/>
            <a:ext cx="737577" cy="19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6449118">
            <a:off x="8402368" y="5562043"/>
            <a:ext cx="737577" cy="19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6449118">
            <a:off x="8341408" y="6308803"/>
            <a:ext cx="737577" cy="19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5553783">
            <a:off x="9011968" y="6293563"/>
            <a:ext cx="737577" cy="19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458200" y="6644640"/>
            <a:ext cx="350520" cy="23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9235440" y="6675120"/>
            <a:ext cx="350520" cy="23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453430" y="6082324"/>
            <a:ext cx="906156" cy="461665"/>
          </a:xfrm>
          <a:prstGeom prst="rect">
            <a:avLst/>
          </a:prstGeom>
          <a:noFill/>
        </p:spPr>
        <p:txBody>
          <a:bodyPr wrap="square" rtlCol="0">
            <a:spAutoFit/>
          </a:bodyPr>
          <a:lstStyle/>
          <a:p>
            <a:r>
              <a:rPr lang="en-US" sz="2400" dirty="0" smtClean="0"/>
              <a:t>0.4 m</a:t>
            </a:r>
            <a:endParaRPr lang="en-US" sz="2400" dirty="0"/>
          </a:p>
        </p:txBody>
      </p:sp>
      <p:sp>
        <p:nvSpPr>
          <p:cNvPr id="60" name="TextBox 59"/>
          <p:cNvSpPr txBox="1"/>
          <p:nvPr/>
        </p:nvSpPr>
        <p:spPr>
          <a:xfrm>
            <a:off x="9346750" y="5472724"/>
            <a:ext cx="906156" cy="461665"/>
          </a:xfrm>
          <a:prstGeom prst="rect">
            <a:avLst/>
          </a:prstGeom>
          <a:noFill/>
        </p:spPr>
        <p:txBody>
          <a:bodyPr wrap="square" rtlCol="0">
            <a:spAutoFit/>
          </a:bodyPr>
          <a:lstStyle/>
          <a:p>
            <a:r>
              <a:rPr lang="en-US" sz="2400" dirty="0" smtClean="0"/>
              <a:t>0.4 m</a:t>
            </a:r>
            <a:endParaRPr lang="en-US" sz="2400" dirty="0"/>
          </a:p>
        </p:txBody>
      </p:sp>
      <p:cxnSp>
        <p:nvCxnSpPr>
          <p:cNvPr id="62" name="Straight Connector 61"/>
          <p:cNvCxnSpPr/>
          <p:nvPr/>
        </p:nvCxnSpPr>
        <p:spPr>
          <a:xfrm>
            <a:off x="8061960" y="3764280"/>
            <a:ext cx="65532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243630" y="3537244"/>
            <a:ext cx="906156" cy="461665"/>
          </a:xfrm>
          <a:prstGeom prst="rect">
            <a:avLst/>
          </a:prstGeom>
          <a:noFill/>
        </p:spPr>
        <p:txBody>
          <a:bodyPr wrap="square" rtlCol="0">
            <a:spAutoFit/>
          </a:bodyPr>
          <a:lstStyle/>
          <a:p>
            <a:r>
              <a:rPr lang="en-US" sz="2400" dirty="0" smtClean="0"/>
              <a:t>1.5 m</a:t>
            </a:r>
            <a:endParaRPr lang="en-US" sz="2400" dirty="0"/>
          </a:p>
        </p:txBody>
      </p:sp>
      <p:sp>
        <p:nvSpPr>
          <p:cNvPr id="64" name="TextBox 63"/>
          <p:cNvSpPr txBox="1"/>
          <p:nvPr/>
        </p:nvSpPr>
        <p:spPr>
          <a:xfrm>
            <a:off x="8584750" y="6844324"/>
            <a:ext cx="906156" cy="461665"/>
          </a:xfrm>
          <a:prstGeom prst="rect">
            <a:avLst/>
          </a:prstGeom>
          <a:noFill/>
        </p:spPr>
        <p:txBody>
          <a:bodyPr wrap="square" rtlCol="0">
            <a:spAutoFit/>
          </a:bodyPr>
          <a:lstStyle/>
          <a:p>
            <a:r>
              <a:rPr lang="en-US" sz="2400" dirty="0" smtClean="0"/>
              <a:t>30 kg</a:t>
            </a:r>
            <a:endParaRPr lang="en-US" sz="2400" dirty="0"/>
          </a:p>
        </p:txBody>
      </p:sp>
      <p:sp>
        <p:nvSpPr>
          <p:cNvPr id="66" name="TextBox 65"/>
          <p:cNvSpPr txBox="1"/>
          <p:nvPr/>
        </p:nvSpPr>
        <p:spPr>
          <a:xfrm>
            <a:off x="479831" y="7366079"/>
            <a:ext cx="10203789" cy="3662541"/>
          </a:xfrm>
          <a:prstGeom prst="rect">
            <a:avLst/>
          </a:prstGeom>
          <a:noFill/>
        </p:spPr>
        <p:txBody>
          <a:bodyPr wrap="square" rtlCol="0">
            <a:spAutoFit/>
          </a:bodyPr>
          <a:lstStyle/>
          <a:p>
            <a:r>
              <a:rPr lang="en-US" sz="4000" dirty="0" smtClean="0"/>
              <a:t>Performance goals</a:t>
            </a:r>
            <a:endParaRPr lang="en-US" sz="4000" dirty="0" smtClean="0"/>
          </a:p>
          <a:p>
            <a:pPr marL="342900" indent="-342900">
              <a:buFontTx/>
              <a:buChar char="-"/>
            </a:pPr>
            <a:r>
              <a:rPr lang="en-US" sz="2400" dirty="0" smtClean="0"/>
              <a:t>Efficient walking, </a:t>
            </a:r>
            <a:r>
              <a:rPr lang="en-US" sz="2400" dirty="0"/>
              <a:t>&lt; 0.3 ≈ human</a:t>
            </a:r>
            <a:r>
              <a:rPr lang="en-US" sz="2400" dirty="0" smtClean="0"/>
              <a:t> COT (power/weight/speed)</a:t>
            </a:r>
          </a:p>
          <a:p>
            <a:pPr marL="342900" indent="-342900">
              <a:buFontTx/>
              <a:buChar char="-"/>
            </a:pPr>
            <a:r>
              <a:rPr lang="en-US" sz="2400" dirty="0"/>
              <a:t>F</a:t>
            </a:r>
            <a:r>
              <a:rPr lang="en-US" sz="2400" dirty="0" smtClean="0"/>
              <a:t>oot placement for balance in under 0.3 seconds, 0.5 rad forward, back, or to the side</a:t>
            </a:r>
          </a:p>
          <a:p>
            <a:pPr marL="342900" indent="-342900">
              <a:buFontTx/>
              <a:buChar char="-"/>
            </a:pPr>
            <a:r>
              <a:rPr lang="en-US" sz="2400" dirty="0"/>
              <a:t>D</a:t>
            </a:r>
            <a:r>
              <a:rPr lang="en-US" sz="2400" dirty="0" smtClean="0"/>
              <a:t>eep knee bend, 100% duty cycle</a:t>
            </a:r>
            <a:endParaRPr lang="en-US" sz="2400" dirty="0" smtClean="0"/>
          </a:p>
          <a:p>
            <a:pPr marL="342900" indent="-342900">
              <a:buFontTx/>
              <a:buChar char="-"/>
            </a:pPr>
            <a:r>
              <a:rPr lang="en-US" sz="2400" dirty="0" smtClean="0"/>
              <a:t>Sit down</a:t>
            </a:r>
          </a:p>
          <a:p>
            <a:pPr marL="342900" indent="-342900">
              <a:buFontTx/>
              <a:buChar char="-"/>
            </a:pPr>
            <a:r>
              <a:rPr lang="en-US" sz="2400" dirty="0"/>
              <a:t>C</a:t>
            </a:r>
            <a:r>
              <a:rPr lang="en-US" sz="2400" dirty="0" smtClean="0"/>
              <a:t>limb stairs and curbs, 25% duty cycle</a:t>
            </a:r>
          </a:p>
          <a:p>
            <a:pPr marL="342900" indent="-342900">
              <a:buFontTx/>
              <a:buChar char="-"/>
            </a:pPr>
            <a:r>
              <a:rPr lang="en-US" sz="2400" dirty="0"/>
              <a:t>R</a:t>
            </a:r>
            <a:r>
              <a:rPr lang="en-US" sz="2400" dirty="0" smtClean="0"/>
              <a:t>un slowly or jog (optional, but likely follows from the above)</a:t>
            </a:r>
          </a:p>
          <a:p>
            <a:pPr marL="342900" indent="-342900">
              <a:buFontTx/>
              <a:buChar char="-"/>
            </a:pPr>
            <a:endParaRPr lang="en-US" sz="2400" dirty="0"/>
          </a:p>
        </p:txBody>
      </p:sp>
      <p:cxnSp>
        <p:nvCxnSpPr>
          <p:cNvPr id="67" name="Straight Connector 66"/>
          <p:cNvCxnSpPr/>
          <p:nvPr/>
        </p:nvCxnSpPr>
        <p:spPr>
          <a:xfrm>
            <a:off x="299342" y="10742262"/>
            <a:ext cx="10427273"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81562" y="16813372"/>
            <a:ext cx="10058379" cy="5509200"/>
          </a:xfrm>
          <a:prstGeom prst="rect">
            <a:avLst/>
          </a:prstGeom>
          <a:noFill/>
        </p:spPr>
        <p:txBody>
          <a:bodyPr wrap="square" rtlCol="0">
            <a:spAutoFit/>
          </a:bodyPr>
          <a:lstStyle/>
          <a:p>
            <a:r>
              <a:rPr lang="en-US" sz="4000" dirty="0" smtClean="0"/>
              <a:t>Handling i</a:t>
            </a:r>
            <a:r>
              <a:rPr lang="en-US" sz="4000" dirty="0" smtClean="0"/>
              <a:t>mpacts and collisions</a:t>
            </a:r>
            <a:endParaRPr lang="en-US" sz="4000" dirty="0"/>
          </a:p>
          <a:p>
            <a:r>
              <a:rPr lang="en-US" sz="2400" dirty="0" smtClean="0"/>
              <a:t>Large gear reduction ratios for robot actuators can reduce weight and increase efficiency, but at a cost – high reflected inertia. During an impact, the motor rotor may need to accelerate so abruptly to accommodate the sudden output shaft rotation that the required torques break the transmission. Given a high reduction ratio, some options include:</a:t>
            </a:r>
          </a:p>
          <a:p>
            <a:pPr marL="342900" indent="-342900">
              <a:buFontTx/>
              <a:buChar char="-"/>
            </a:pPr>
            <a:r>
              <a:rPr lang="en-US" sz="2400" b="1" dirty="0" smtClean="0"/>
              <a:t>Series elastic elements. </a:t>
            </a:r>
            <a:r>
              <a:rPr lang="en-US" sz="2400" dirty="0" smtClean="0"/>
              <a:t>These increase the available response time.</a:t>
            </a:r>
          </a:p>
          <a:p>
            <a:pPr marL="342900" indent="-342900">
              <a:buFontTx/>
              <a:buChar char="-"/>
            </a:pPr>
            <a:r>
              <a:rPr lang="en-US" sz="2400" b="1" dirty="0" smtClean="0"/>
              <a:t>Low-inertia rotor. </a:t>
            </a:r>
            <a:r>
              <a:rPr lang="en-US" sz="2400" dirty="0" smtClean="0"/>
              <a:t>Remove unneeded mass from the motor rotor.</a:t>
            </a:r>
          </a:p>
          <a:p>
            <a:pPr marL="342900" indent="-342900">
              <a:buFontTx/>
              <a:buChar char="-"/>
            </a:pPr>
            <a:r>
              <a:rPr lang="en-US" sz="2400" b="1" dirty="0" smtClean="0"/>
              <a:t>Run from the impact. </a:t>
            </a:r>
            <a:r>
              <a:rPr lang="en-US" sz="2400" dirty="0" smtClean="0"/>
              <a:t>Drive the motor in the direction of the external acceleration</a:t>
            </a:r>
          </a:p>
          <a:p>
            <a:pPr marL="342900" indent="-342900">
              <a:buFontTx/>
              <a:buChar char="-"/>
            </a:pPr>
            <a:r>
              <a:rPr lang="en-US" sz="2400" b="1" dirty="0" smtClean="0"/>
              <a:t>Slip clutch. </a:t>
            </a:r>
            <a:r>
              <a:rPr lang="en-US" sz="2400" dirty="0" smtClean="0"/>
              <a:t>(But more parts.)</a:t>
            </a:r>
          </a:p>
          <a:p>
            <a:pPr marL="342900" indent="-342900">
              <a:buFontTx/>
              <a:buChar char="-"/>
            </a:pPr>
            <a:r>
              <a:rPr lang="en-US" sz="2400" b="1" dirty="0" smtClean="0"/>
              <a:t>Shear pins. </a:t>
            </a:r>
            <a:r>
              <a:rPr lang="en-US" sz="2400" dirty="0" smtClean="0"/>
              <a:t>Need</a:t>
            </a:r>
            <a:r>
              <a:rPr lang="en-US" sz="2400" b="1" dirty="0" smtClean="0"/>
              <a:t> </a:t>
            </a:r>
            <a:r>
              <a:rPr lang="en-US" sz="2400" dirty="0" smtClean="0"/>
              <a:t>after-crash repairs.</a:t>
            </a:r>
          </a:p>
          <a:p>
            <a:endParaRPr lang="en-US" sz="2400" dirty="0" smtClean="0"/>
          </a:p>
          <a:p>
            <a:pPr marL="342900" indent="-342900">
              <a:buFontTx/>
              <a:buChar char="-"/>
            </a:pPr>
            <a:endParaRPr lang="en-US" sz="2400" dirty="0"/>
          </a:p>
        </p:txBody>
      </p:sp>
      <p:sp>
        <p:nvSpPr>
          <p:cNvPr id="70" name="TextBox 69"/>
          <p:cNvSpPr txBox="1"/>
          <p:nvPr/>
        </p:nvSpPr>
        <p:spPr>
          <a:xfrm>
            <a:off x="467549" y="35215079"/>
            <a:ext cx="9641462" cy="5632311"/>
          </a:xfrm>
          <a:prstGeom prst="rect">
            <a:avLst/>
          </a:prstGeom>
          <a:noFill/>
        </p:spPr>
        <p:txBody>
          <a:bodyPr wrap="square" rtlCol="0">
            <a:spAutoFit/>
          </a:bodyPr>
          <a:lstStyle/>
          <a:p>
            <a:r>
              <a:rPr lang="en-US" sz="2400" dirty="0" smtClean="0"/>
              <a:t>Other important design parameters include the peak torque without motor damage, and the thermal resistance between the winding and the case, but these are not generally available in data sheets and will require testing.</a:t>
            </a:r>
          </a:p>
          <a:p>
            <a:r>
              <a:rPr lang="en-US" sz="2400" b="1" dirty="0" err="1" smtClean="0"/>
              <a:t>Maxon</a:t>
            </a:r>
            <a:r>
              <a:rPr lang="en-US" sz="2400" b="1" dirty="0" smtClean="0"/>
              <a:t> EC30</a:t>
            </a:r>
            <a:r>
              <a:rPr lang="en-US" sz="2400" dirty="0" smtClean="0"/>
              <a:t>. The only 4-pole motor (4 rotor magnets) here; the rest are 8-pole. It has thus the lowest inertia, and if the data sheet is correct, the best cooling capability also. The stator is </a:t>
            </a:r>
            <a:r>
              <a:rPr lang="en-US" sz="2400" dirty="0" err="1" smtClean="0"/>
              <a:t>slotless</a:t>
            </a:r>
            <a:r>
              <a:rPr lang="en-US" sz="2400" dirty="0" smtClean="0"/>
              <a:t>, resulting in smoother rotation than the other motors.</a:t>
            </a:r>
          </a:p>
          <a:p>
            <a:r>
              <a:rPr lang="en-US" sz="2400" b="1" dirty="0" err="1" smtClean="0"/>
              <a:t>Neu</a:t>
            </a:r>
            <a:r>
              <a:rPr lang="en-US" sz="2400" b="1" dirty="0" smtClean="0"/>
              <a:t> Motors 1905, 1910. </a:t>
            </a:r>
            <a:r>
              <a:rPr lang="en-US" sz="2400" dirty="0" smtClean="0"/>
              <a:t>High-end RC aircraft motors, with some of the best overall performance.</a:t>
            </a:r>
          </a:p>
          <a:p>
            <a:r>
              <a:rPr lang="en-US" sz="2400" b="1" dirty="0" smtClean="0"/>
              <a:t>Allied </a:t>
            </a:r>
            <a:r>
              <a:rPr lang="en-US" sz="2400" b="1" dirty="0" err="1" smtClean="0"/>
              <a:t>Emoteq</a:t>
            </a:r>
            <a:r>
              <a:rPr lang="en-US" sz="2400" b="1" dirty="0" smtClean="0"/>
              <a:t> HT02001, HT02002. </a:t>
            </a:r>
            <a:r>
              <a:rPr lang="en-US" sz="2400" dirty="0" smtClean="0"/>
              <a:t>Industrial torque motors with high peak torque.</a:t>
            </a:r>
          </a:p>
          <a:p>
            <a:r>
              <a:rPr lang="en-US" sz="2400" b="1" dirty="0" smtClean="0"/>
              <a:t>Moog DB-2000-C, DB-2000-D. </a:t>
            </a:r>
            <a:r>
              <a:rPr lang="en-US" sz="2400" dirty="0" smtClean="0"/>
              <a:t>Industrial torque motors, with the lowest rotor inertia of the 8-pole motors here.</a:t>
            </a:r>
          </a:p>
          <a:p>
            <a:r>
              <a:rPr lang="en-US" sz="2400" b="1" dirty="0" smtClean="0"/>
              <a:t>Danaher </a:t>
            </a:r>
            <a:r>
              <a:rPr lang="en-US" sz="2400" b="1" dirty="0" err="1" smtClean="0"/>
              <a:t>Kollmorgen</a:t>
            </a:r>
            <a:r>
              <a:rPr lang="en-US" sz="2400" b="1" dirty="0" smtClean="0"/>
              <a:t> KM 01211, 01212, 01213.</a:t>
            </a:r>
          </a:p>
          <a:p>
            <a:endParaRPr lang="en-US" sz="2400" b="1" dirty="0"/>
          </a:p>
        </p:txBody>
      </p:sp>
      <p:sp>
        <p:nvSpPr>
          <p:cNvPr id="72" name="TextBox 71"/>
          <p:cNvSpPr txBox="1"/>
          <p:nvPr/>
        </p:nvSpPr>
        <p:spPr>
          <a:xfrm>
            <a:off x="11399864" y="16105486"/>
            <a:ext cx="8532912" cy="707886"/>
          </a:xfrm>
          <a:prstGeom prst="rect">
            <a:avLst/>
          </a:prstGeom>
          <a:noFill/>
        </p:spPr>
        <p:txBody>
          <a:bodyPr wrap="square" rtlCol="0">
            <a:spAutoFit/>
          </a:bodyPr>
          <a:lstStyle/>
          <a:p>
            <a:r>
              <a:rPr lang="en-US" sz="4000" dirty="0" smtClean="0"/>
              <a:t>Results</a:t>
            </a:r>
            <a:endParaRPr lang="en-US" sz="4000" dirty="0"/>
          </a:p>
        </p:txBody>
      </p:sp>
      <p:grpSp>
        <p:nvGrpSpPr>
          <p:cNvPr id="103" name="Group 102"/>
          <p:cNvGrpSpPr/>
          <p:nvPr/>
        </p:nvGrpSpPr>
        <p:grpSpPr>
          <a:xfrm>
            <a:off x="10499971" y="30377422"/>
            <a:ext cx="5666039" cy="4540190"/>
            <a:chOff x="10499971" y="30353976"/>
            <a:chExt cx="5666039" cy="4540190"/>
          </a:xfrm>
        </p:grpSpPr>
        <p:pic>
          <p:nvPicPr>
            <p:cNvPr id="73" name="Picture 7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9971" y="30353976"/>
              <a:ext cx="5666039" cy="4540190"/>
            </a:xfrm>
            <a:prstGeom prst="rect">
              <a:avLst/>
            </a:prstGeom>
          </p:spPr>
        </p:pic>
        <p:grpSp>
          <p:nvGrpSpPr>
            <p:cNvPr id="91" name="Group 90"/>
            <p:cNvGrpSpPr/>
            <p:nvPr/>
          </p:nvGrpSpPr>
          <p:grpSpPr>
            <a:xfrm>
              <a:off x="12545088" y="32960637"/>
              <a:ext cx="528175" cy="1413348"/>
              <a:chOff x="12310925" y="23817958"/>
              <a:chExt cx="528175" cy="1413348"/>
            </a:xfrm>
          </p:grpSpPr>
          <p:sp>
            <p:nvSpPr>
              <p:cNvPr id="77" name="Rounded Rectangle 76"/>
              <p:cNvSpPr/>
              <p:nvPr/>
            </p:nvSpPr>
            <p:spPr>
              <a:xfrm rot="16200000">
                <a:off x="12224507" y="24155670"/>
                <a:ext cx="737577" cy="621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13987222">
                <a:off x="12426765" y="24818971"/>
                <a:ext cx="765006" cy="596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3146123">
                <a:off x="12611100" y="24527423"/>
                <a:ext cx="186690" cy="10422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16200000">
                <a:off x="12368794" y="23845393"/>
                <a:ext cx="134910" cy="2506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13949461">
                <a:off x="12279698" y="24077947"/>
                <a:ext cx="320208" cy="12889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13973193">
                <a:off x="12160577" y="24244716"/>
                <a:ext cx="749183" cy="4571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01"/>
          <p:cNvGrpSpPr/>
          <p:nvPr/>
        </p:nvGrpSpPr>
        <p:grpSpPr>
          <a:xfrm>
            <a:off x="15876233" y="30400870"/>
            <a:ext cx="5628854" cy="4510393"/>
            <a:chOff x="15712101" y="30400870"/>
            <a:chExt cx="5628854" cy="4510393"/>
          </a:xfrm>
        </p:grpSpPr>
        <p:pic>
          <p:nvPicPr>
            <p:cNvPr id="92" name="Picture 9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12101" y="30400870"/>
              <a:ext cx="5628854" cy="4510393"/>
            </a:xfrm>
            <a:prstGeom prst="rect">
              <a:avLst/>
            </a:prstGeom>
          </p:spPr>
        </p:pic>
        <p:grpSp>
          <p:nvGrpSpPr>
            <p:cNvPr id="99" name="Group 98"/>
            <p:cNvGrpSpPr/>
            <p:nvPr/>
          </p:nvGrpSpPr>
          <p:grpSpPr>
            <a:xfrm>
              <a:off x="17947068" y="33146675"/>
              <a:ext cx="999678" cy="938757"/>
              <a:chOff x="18195331" y="23688144"/>
              <a:chExt cx="999678" cy="938757"/>
            </a:xfrm>
          </p:grpSpPr>
          <p:sp>
            <p:nvSpPr>
              <p:cNvPr id="93" name="Rounded Rectangle 92"/>
              <p:cNvSpPr/>
              <p:nvPr/>
            </p:nvSpPr>
            <p:spPr>
              <a:xfrm rot="16200000">
                <a:off x="18545523" y="24025856"/>
                <a:ext cx="737577" cy="621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9904666">
                <a:off x="18195331" y="24567237"/>
                <a:ext cx="765006" cy="5966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19972126">
                <a:off x="18700973" y="24344063"/>
                <a:ext cx="186690" cy="10422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rot="5400000">
                <a:off x="19002230" y="23734629"/>
                <a:ext cx="134910" cy="2506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18556194">
                <a:off x="18871224" y="23970993"/>
                <a:ext cx="320208" cy="12889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18490371">
                <a:off x="18634802" y="24088635"/>
                <a:ext cx="670635" cy="4571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0" name="Picture 9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67095" y="21273335"/>
            <a:ext cx="9307375" cy="4432083"/>
          </a:xfrm>
          <a:prstGeom prst="rect">
            <a:avLst/>
          </a:prstGeom>
        </p:spPr>
      </p:pic>
      <p:pic>
        <p:nvPicPr>
          <p:cNvPr id="101" name="Picture 10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37609" y="25863853"/>
            <a:ext cx="9349253" cy="4452024"/>
          </a:xfrm>
          <a:prstGeom prst="rect">
            <a:avLst/>
          </a:prstGeom>
        </p:spPr>
      </p:pic>
      <p:grpSp>
        <p:nvGrpSpPr>
          <p:cNvPr id="108" name="Group 107"/>
          <p:cNvGrpSpPr/>
          <p:nvPr/>
        </p:nvGrpSpPr>
        <p:grpSpPr>
          <a:xfrm>
            <a:off x="15910202" y="35097901"/>
            <a:ext cx="5393231" cy="4321589"/>
            <a:chOff x="15910202" y="35097901"/>
            <a:chExt cx="5393231" cy="4321589"/>
          </a:xfrm>
        </p:grpSpPr>
        <p:pic>
          <p:nvPicPr>
            <p:cNvPr id="104" name="Picture 10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910202" y="35097901"/>
              <a:ext cx="5393231" cy="4321589"/>
            </a:xfrm>
            <a:prstGeom prst="rect">
              <a:avLst/>
            </a:prstGeom>
          </p:spPr>
        </p:pic>
        <p:grpSp>
          <p:nvGrpSpPr>
            <p:cNvPr id="107" name="Group 106"/>
            <p:cNvGrpSpPr/>
            <p:nvPr/>
          </p:nvGrpSpPr>
          <p:grpSpPr>
            <a:xfrm>
              <a:off x="18541468" y="37925247"/>
              <a:ext cx="554252" cy="787078"/>
              <a:chOff x="18541468" y="37673787"/>
              <a:chExt cx="554252" cy="787078"/>
            </a:xfrm>
          </p:grpSpPr>
          <p:sp>
            <p:nvSpPr>
              <p:cNvPr id="85" name="Rounded Rectangle 84"/>
              <p:cNvSpPr/>
              <p:nvPr/>
            </p:nvSpPr>
            <p:spPr>
              <a:xfrm rot="16200000">
                <a:off x="18346233" y="38011499"/>
                <a:ext cx="737577" cy="6215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rot="10800000">
                <a:off x="18705298" y="38392312"/>
                <a:ext cx="390422" cy="6201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5400000">
                <a:off x="18769252" y="37674276"/>
                <a:ext cx="104938" cy="22819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7200061">
                <a:off x="18622677" y="37942640"/>
                <a:ext cx="320208" cy="12889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7147337">
                <a:off x="18370012" y="38065911"/>
                <a:ext cx="733735" cy="4571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8671608" y="38384692"/>
                <a:ext cx="80893" cy="7617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06" name="Rounded Rectangle 105"/>
              <p:cNvSpPr/>
              <p:nvPr/>
            </p:nvSpPr>
            <p:spPr>
              <a:xfrm rot="11272858">
                <a:off x="18541468" y="38392311"/>
                <a:ext cx="188492" cy="4571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0" name="TextBox 109"/>
          <p:cNvSpPr txBox="1"/>
          <p:nvPr/>
        </p:nvSpPr>
        <p:spPr>
          <a:xfrm>
            <a:off x="10906324" y="34957225"/>
            <a:ext cx="5575150" cy="4401205"/>
          </a:xfrm>
          <a:prstGeom prst="rect">
            <a:avLst/>
          </a:prstGeom>
          <a:noFill/>
        </p:spPr>
        <p:txBody>
          <a:bodyPr wrap="square" rtlCol="0">
            <a:spAutoFit/>
          </a:bodyPr>
          <a:lstStyle/>
          <a:p>
            <a:r>
              <a:rPr lang="en-US" sz="4000" dirty="0" smtClean="0"/>
              <a:t>Springs (preliminary)</a:t>
            </a:r>
          </a:p>
          <a:p>
            <a:r>
              <a:rPr lang="en-US" sz="2400" b="1" dirty="0" smtClean="0"/>
              <a:t>Energy savings for walking was minimal.</a:t>
            </a:r>
          </a:p>
          <a:p>
            <a:endParaRPr lang="en-US" sz="2400" dirty="0"/>
          </a:p>
          <a:p>
            <a:r>
              <a:rPr lang="en-US" sz="2400" b="1" dirty="0" smtClean="0"/>
              <a:t>Parallel spring (torsion spring at joint). </a:t>
            </a:r>
            <a:r>
              <a:rPr lang="en-US" sz="2400" dirty="0" smtClean="0"/>
              <a:t>Motor size and ball screw lead were fixed.</a:t>
            </a:r>
          </a:p>
          <a:p>
            <a:pPr marL="342900" indent="-342900">
              <a:buFontTx/>
              <a:buChar char="-"/>
            </a:pPr>
            <a:r>
              <a:rPr lang="en-US" sz="2400" dirty="0" smtClean="0"/>
              <a:t>Hip energy dropped from 10.6 to 5.8 J</a:t>
            </a:r>
          </a:p>
          <a:p>
            <a:pPr marL="342900" indent="-342900">
              <a:buFontTx/>
              <a:buChar char="-"/>
            </a:pPr>
            <a:r>
              <a:rPr lang="en-US" sz="2400" dirty="0" smtClean="0"/>
              <a:t>No benefit at knee</a:t>
            </a:r>
          </a:p>
          <a:p>
            <a:pPr marL="342900" indent="-342900">
              <a:buFontTx/>
              <a:buChar char="-"/>
            </a:pPr>
            <a:r>
              <a:rPr lang="en-US" sz="2400" dirty="0" smtClean="0"/>
              <a:t>Ankle energy went from 23.0 to 19.6 J</a:t>
            </a:r>
          </a:p>
          <a:p>
            <a:r>
              <a:rPr lang="en-US" sz="2400" b="1" dirty="0" smtClean="0"/>
              <a:t>Series spring (linear, in line with actuator).</a:t>
            </a:r>
          </a:p>
          <a:p>
            <a:pPr marL="342900" indent="-342900">
              <a:buFontTx/>
              <a:buChar char="-"/>
            </a:pPr>
            <a:r>
              <a:rPr lang="en-US" sz="2400" dirty="0" smtClean="0"/>
              <a:t>Ankle energy went from 23.0 to 21.3 J</a:t>
            </a:r>
          </a:p>
          <a:p>
            <a:pPr marL="342900" indent="-342900">
              <a:buFontTx/>
              <a:buChar char="-"/>
            </a:pPr>
            <a:r>
              <a:rPr lang="en-US" sz="2400" dirty="0" smtClean="0"/>
              <a:t>No benefit at hip or knee.</a:t>
            </a:r>
            <a:endParaRPr lang="en-US" sz="2400" dirty="0"/>
          </a:p>
        </p:txBody>
      </p:sp>
      <p:sp>
        <p:nvSpPr>
          <p:cNvPr id="114" name="TextBox 113"/>
          <p:cNvSpPr txBox="1"/>
          <p:nvPr/>
        </p:nvSpPr>
        <p:spPr>
          <a:xfrm>
            <a:off x="10906324" y="39419490"/>
            <a:ext cx="9889242" cy="3293209"/>
          </a:xfrm>
          <a:prstGeom prst="rect">
            <a:avLst/>
          </a:prstGeom>
          <a:noFill/>
        </p:spPr>
        <p:txBody>
          <a:bodyPr wrap="square" rtlCol="0">
            <a:spAutoFit/>
          </a:bodyPr>
          <a:lstStyle/>
          <a:p>
            <a:r>
              <a:rPr lang="en-US" sz="4000" dirty="0" smtClean="0"/>
              <a:t>Cost of transport (COT = Power/weight/speed)</a:t>
            </a:r>
          </a:p>
          <a:p>
            <a:r>
              <a:rPr lang="en-US" sz="2400" dirty="0" smtClean="0"/>
              <a:t>No springs, motor size and ball screw lead fixed.</a:t>
            </a:r>
          </a:p>
          <a:p>
            <a:pPr marL="342900" indent="-342900">
              <a:buFontTx/>
              <a:buChar char="-"/>
            </a:pPr>
            <a:r>
              <a:rPr lang="en-US" sz="2400" dirty="0" smtClean="0"/>
              <a:t>Mechanical COT (joint work) = 0.10</a:t>
            </a:r>
          </a:p>
          <a:p>
            <a:pPr marL="342900" indent="-342900">
              <a:buFontTx/>
              <a:buChar char="-"/>
            </a:pPr>
            <a:r>
              <a:rPr lang="en-US" sz="2400" dirty="0" smtClean="0"/>
              <a:t>Electrical COT (battery power, no computing) = 0.25</a:t>
            </a:r>
          </a:p>
          <a:p>
            <a:pPr marL="342900" indent="-342900">
              <a:buFontTx/>
              <a:buChar char="-"/>
            </a:pPr>
            <a:r>
              <a:rPr lang="en-US" sz="2400" dirty="0" smtClean="0"/>
              <a:t>Electrical COT (no regeneration) = 0.33</a:t>
            </a:r>
          </a:p>
          <a:p>
            <a:pPr marL="342900" indent="-342900">
              <a:buFontTx/>
              <a:buChar char="-"/>
            </a:pPr>
            <a:r>
              <a:rPr lang="en-US" sz="2400" dirty="0" smtClean="0"/>
              <a:t>Electrical COT with (somewhat) optimized motor size and lead = 0.22</a:t>
            </a:r>
          </a:p>
          <a:p>
            <a:r>
              <a:rPr lang="en-US" sz="2400" dirty="0" smtClean="0"/>
              <a:t>Recall that these are with a robot following human-optimal trajectories, so we would expect our eventual robot-optimized trajectories to give lower COT.</a:t>
            </a:r>
            <a:endParaRPr lang="en-US" sz="2400" dirty="0"/>
          </a:p>
        </p:txBody>
      </p:sp>
      <p:cxnSp>
        <p:nvCxnSpPr>
          <p:cNvPr id="118" name="Straight Connector 117"/>
          <p:cNvCxnSpPr/>
          <p:nvPr/>
        </p:nvCxnSpPr>
        <p:spPr>
          <a:xfrm>
            <a:off x="304789" y="2796979"/>
            <a:ext cx="0" cy="39880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726615" y="2796979"/>
            <a:ext cx="0" cy="39880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233911" y="2796979"/>
            <a:ext cx="0" cy="398803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1798" y="21562662"/>
            <a:ext cx="10424817" cy="37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703180" y="16072626"/>
            <a:ext cx="105307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0747078" y="39463836"/>
            <a:ext cx="104868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13522" y="40636132"/>
            <a:ext cx="10424817" cy="37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796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1696</TotalTime>
  <Words>1106</Words>
  <Application>Microsoft Office PowerPoint</Application>
  <PresentationFormat>Custom</PresentationFormat>
  <Paragraphs>92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Cambria Math</vt:lpstr>
      <vt:lpstr>Calibri Light</vt:lpstr>
      <vt:lpstr>Calibri</vt:lpstr>
      <vt:lpstr>Office Theme</vt:lpstr>
      <vt:lpstr>Optimizing actuation for a legged robot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Jason</cp:lastModifiedBy>
  <cp:revision>95</cp:revision>
  <cp:lastPrinted>2014-06-07T17:15:21Z</cp:lastPrinted>
  <dcterms:created xsi:type="dcterms:W3CDTF">2014-06-06T03:38:45Z</dcterms:created>
  <dcterms:modified xsi:type="dcterms:W3CDTF">2014-06-07T17:31:34Z</dcterms:modified>
</cp:coreProperties>
</file>